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5"/>
  </p:notesMasterIdLst>
  <p:handoutMasterIdLst>
    <p:handoutMasterId r:id="rId46"/>
  </p:handoutMasterIdLst>
  <p:sldIdLst>
    <p:sldId id="256" r:id="rId2"/>
    <p:sldId id="257" r:id="rId3"/>
    <p:sldId id="292" r:id="rId4"/>
    <p:sldId id="348" r:id="rId5"/>
    <p:sldId id="339" r:id="rId6"/>
    <p:sldId id="297" r:id="rId7"/>
    <p:sldId id="298" r:id="rId8"/>
    <p:sldId id="342" r:id="rId9"/>
    <p:sldId id="354" r:id="rId10"/>
    <p:sldId id="355" r:id="rId11"/>
    <p:sldId id="285" r:id="rId12"/>
    <p:sldId id="338" r:id="rId13"/>
    <p:sldId id="337" r:id="rId14"/>
    <p:sldId id="318" r:id="rId15"/>
    <p:sldId id="349" r:id="rId16"/>
    <p:sldId id="319" r:id="rId17"/>
    <p:sldId id="299" r:id="rId18"/>
    <p:sldId id="300" r:id="rId19"/>
    <p:sldId id="301" r:id="rId20"/>
    <p:sldId id="352" r:id="rId21"/>
    <p:sldId id="313" r:id="rId22"/>
    <p:sldId id="324" r:id="rId23"/>
    <p:sldId id="335" r:id="rId24"/>
    <p:sldId id="320" r:id="rId25"/>
    <p:sldId id="321" r:id="rId26"/>
    <p:sldId id="327" r:id="rId27"/>
    <p:sldId id="294" r:id="rId28"/>
    <p:sldId id="303" r:id="rId29"/>
    <p:sldId id="304" r:id="rId30"/>
    <p:sldId id="307" r:id="rId31"/>
    <p:sldId id="345" r:id="rId32"/>
    <p:sldId id="344" r:id="rId33"/>
    <p:sldId id="350" r:id="rId34"/>
    <p:sldId id="325" r:id="rId35"/>
    <p:sldId id="306" r:id="rId36"/>
    <p:sldId id="328" r:id="rId37"/>
    <p:sldId id="322" r:id="rId38"/>
    <p:sldId id="309" r:id="rId39"/>
    <p:sldId id="346" r:id="rId40"/>
    <p:sldId id="295" r:id="rId41"/>
    <p:sldId id="310" r:id="rId42"/>
    <p:sldId id="267" r:id="rId43"/>
    <p:sldId id="332" r:id="rId44"/>
  </p:sldIdLst>
  <p:sldSz cx="9144000" cy="6858000" type="screen4x3"/>
  <p:notesSz cx="6858000" cy="9144000"/>
  <p:defaultTextStyle>
    <a:defPPr>
      <a:defRPr lang="de-DE"/>
    </a:defPPr>
    <a:lvl1pPr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66">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B5CA82"/>
    <a:srgbClr val="91AC6B"/>
    <a:srgbClr val="41BEFF"/>
    <a:srgbClr val="0099FF"/>
    <a:srgbClr val="CA213F"/>
    <a:srgbClr val="E53418"/>
    <a:srgbClr val="0065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973"/>
  </p:normalViewPr>
  <p:slideViewPr>
    <p:cSldViewPr snapToGrid="0" showGuides="1">
      <p:cViewPr>
        <p:scale>
          <a:sx n="104" d="100"/>
          <a:sy n="104" d="100"/>
        </p:scale>
        <p:origin x="1880" y="80"/>
      </p:cViewPr>
      <p:guideLst>
        <p:guide orient="horz" pos="1066"/>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77D2A-7708-4EC9-842B-2219771AA96F}" type="doc">
      <dgm:prSet loTypeId="urn:microsoft.com/office/officeart/2008/layout/VerticalCircleList" loCatId="list" qsTypeId="urn:microsoft.com/office/officeart/2005/8/quickstyle/simple1" qsCatId="simple" csTypeId="urn:microsoft.com/office/officeart/2005/8/colors/accent1_2" csCatId="accent1" phldr="1"/>
      <dgm:spPr/>
    </dgm:pt>
    <dgm:pt modelId="{A5E758D8-F559-4B86-9B3F-75D513576603}">
      <dgm:prSet phldrT="[Text]" custT="1"/>
      <dgm:spPr/>
      <dgm:t>
        <a:bodyPr/>
        <a:lstStyle/>
        <a:p>
          <a:r>
            <a:rPr lang="en-US" sz="2000" b="0" dirty="0"/>
            <a:t>Introduction</a:t>
          </a:r>
        </a:p>
      </dgm:t>
    </dgm:pt>
    <dgm:pt modelId="{1C8BCB52-0A6B-42CE-B1B8-35AFC9F6CDAE}" type="parTrans" cxnId="{40441BEF-C7B5-49E5-A4DA-41D7D04DE20C}">
      <dgm:prSet/>
      <dgm:spPr/>
      <dgm:t>
        <a:bodyPr/>
        <a:lstStyle/>
        <a:p>
          <a:endParaRPr lang="de-DE"/>
        </a:p>
      </dgm:t>
    </dgm:pt>
    <dgm:pt modelId="{0D2223FD-F6B9-4B05-BB7F-27D9246C490B}" type="sibTrans" cxnId="{40441BEF-C7B5-49E5-A4DA-41D7D04DE20C}">
      <dgm:prSet/>
      <dgm:spPr/>
      <dgm:t>
        <a:bodyPr/>
        <a:lstStyle/>
        <a:p>
          <a:endParaRPr lang="de-DE"/>
        </a:p>
      </dgm:t>
    </dgm:pt>
    <dgm:pt modelId="{7A2594C4-7C40-4F02-9296-CCF0C8FCF076}">
      <dgm:prSet phldrT="[Text]" custT="1"/>
      <dgm:spPr/>
      <dgm:t>
        <a:bodyPr/>
        <a:lstStyle/>
        <a:p>
          <a:r>
            <a:rPr lang="en-US" sz="2000" b="0" dirty="0"/>
            <a:t>Background and </a:t>
          </a:r>
          <a:r>
            <a:rPr lang="de-DE" sz="2000" dirty="0"/>
            <a:t>Motivation</a:t>
          </a:r>
        </a:p>
      </dgm:t>
    </dgm:pt>
    <dgm:pt modelId="{363E2B5A-5726-4892-93BE-BBAF024ECB43}" type="parTrans" cxnId="{D3F63ED0-8B5A-4016-8E37-F3B7E3AF682E}">
      <dgm:prSet/>
      <dgm:spPr/>
      <dgm:t>
        <a:bodyPr/>
        <a:lstStyle/>
        <a:p>
          <a:endParaRPr lang="de-DE"/>
        </a:p>
      </dgm:t>
    </dgm:pt>
    <dgm:pt modelId="{7AAE6CA2-0AB4-4CB1-A282-68D4B9BE2723}" type="sibTrans" cxnId="{D3F63ED0-8B5A-4016-8E37-F3B7E3AF682E}">
      <dgm:prSet/>
      <dgm:spPr/>
      <dgm:t>
        <a:bodyPr/>
        <a:lstStyle/>
        <a:p>
          <a:endParaRPr lang="de-DE"/>
        </a:p>
      </dgm:t>
    </dgm:pt>
    <dgm:pt modelId="{1725C73F-10D4-469D-A2C6-2E5DD3E9E235}">
      <dgm:prSet phldrT="[Text]" custT="1"/>
      <dgm:spPr/>
      <dgm:t>
        <a:bodyPr/>
        <a:lstStyle/>
        <a:p>
          <a:r>
            <a:rPr lang="en-GB" sz="2000" dirty="0"/>
            <a:t>Conclusion</a:t>
          </a:r>
          <a:r>
            <a:rPr lang="de-DE" sz="2000" dirty="0"/>
            <a:t> and Future Work</a:t>
          </a:r>
        </a:p>
      </dgm:t>
    </dgm:pt>
    <dgm:pt modelId="{4644CCBF-2907-4D5A-979D-1D2D54582718}" type="parTrans" cxnId="{D853D57A-EEC2-4885-8B68-20E5CD82172C}">
      <dgm:prSet/>
      <dgm:spPr/>
      <dgm:t>
        <a:bodyPr/>
        <a:lstStyle/>
        <a:p>
          <a:endParaRPr lang="de-DE"/>
        </a:p>
      </dgm:t>
    </dgm:pt>
    <dgm:pt modelId="{2FE6B57B-421B-44FF-9596-10DA1DE98490}" type="sibTrans" cxnId="{D853D57A-EEC2-4885-8B68-20E5CD82172C}">
      <dgm:prSet/>
      <dgm:spPr/>
      <dgm:t>
        <a:bodyPr/>
        <a:lstStyle/>
        <a:p>
          <a:endParaRPr lang="de-DE"/>
        </a:p>
      </dgm:t>
    </dgm:pt>
    <dgm:pt modelId="{A2D287A2-D892-458B-A055-AD2F744064BD}">
      <dgm:prSet phldrT="[Text]" custT="1"/>
      <dgm:spPr/>
      <dgm:t>
        <a:bodyPr/>
        <a:lstStyle/>
        <a:p>
          <a:r>
            <a:rPr lang="de-DE" sz="2000" dirty="0" err="1"/>
            <a:t>Results</a:t>
          </a:r>
          <a:endParaRPr lang="de-DE" sz="2000" dirty="0"/>
        </a:p>
      </dgm:t>
    </dgm:pt>
    <dgm:pt modelId="{C689D72F-D34A-482B-BC94-734543360043}" type="parTrans" cxnId="{B975FF43-8595-4C82-AC66-3F1CF9466CFD}">
      <dgm:prSet/>
      <dgm:spPr/>
      <dgm:t>
        <a:bodyPr/>
        <a:lstStyle/>
        <a:p>
          <a:endParaRPr lang="de-DE"/>
        </a:p>
      </dgm:t>
    </dgm:pt>
    <dgm:pt modelId="{F45FCB86-BDDC-4A84-97AD-76F94A69B613}" type="sibTrans" cxnId="{B975FF43-8595-4C82-AC66-3F1CF9466CFD}">
      <dgm:prSet/>
      <dgm:spPr/>
      <dgm:t>
        <a:bodyPr/>
        <a:lstStyle/>
        <a:p>
          <a:endParaRPr lang="de-DE"/>
        </a:p>
      </dgm:t>
    </dgm:pt>
    <dgm:pt modelId="{AE781192-9306-46A4-98EC-AA62880220A4}">
      <dgm:prSet phldrT="[Text]" custT="1"/>
      <dgm:spPr/>
      <dgm:t>
        <a:bodyPr/>
        <a:lstStyle/>
        <a:p>
          <a:r>
            <a:rPr lang="en-GB" sz="2000" dirty="0"/>
            <a:t>Methodology</a:t>
          </a:r>
          <a:endParaRPr lang="de-DE" sz="2000" dirty="0"/>
        </a:p>
      </dgm:t>
    </dgm:pt>
    <dgm:pt modelId="{B887F363-8326-458A-A0D0-E3BC6F2DD931}" type="parTrans" cxnId="{4B6EFE63-5409-4BC4-8DCA-A7EC91AF7F36}">
      <dgm:prSet/>
      <dgm:spPr/>
      <dgm:t>
        <a:bodyPr/>
        <a:lstStyle/>
        <a:p>
          <a:endParaRPr lang="de-DE"/>
        </a:p>
      </dgm:t>
    </dgm:pt>
    <dgm:pt modelId="{3F08878F-5FAE-4C29-8546-81873F72E2E4}" type="sibTrans" cxnId="{4B6EFE63-5409-4BC4-8DCA-A7EC91AF7F36}">
      <dgm:prSet/>
      <dgm:spPr/>
      <dgm:t>
        <a:bodyPr/>
        <a:lstStyle/>
        <a:p>
          <a:endParaRPr lang="de-DE"/>
        </a:p>
      </dgm:t>
    </dgm:pt>
    <dgm:pt modelId="{F005CE71-DA56-44A9-845E-1CECBE09A6E5}" type="pres">
      <dgm:prSet presAssocID="{50C77D2A-7708-4EC9-842B-2219771AA96F}" presName="Name0" presStyleCnt="0">
        <dgm:presLayoutVars>
          <dgm:dir/>
        </dgm:presLayoutVars>
      </dgm:prSet>
      <dgm:spPr/>
    </dgm:pt>
    <dgm:pt modelId="{F8150C5A-EE82-414C-BADE-F9348D354A5B}" type="pres">
      <dgm:prSet presAssocID="{A5E758D8-F559-4B86-9B3F-75D513576603}" presName="noChildren" presStyleCnt="0"/>
      <dgm:spPr/>
    </dgm:pt>
    <dgm:pt modelId="{AB7987EB-5837-4785-A492-899F25CC15A2}" type="pres">
      <dgm:prSet presAssocID="{A5E758D8-F559-4B86-9B3F-75D513576603}" presName="gap" presStyleCnt="0"/>
      <dgm:spPr/>
    </dgm:pt>
    <dgm:pt modelId="{BB3B848B-5075-4CBA-B963-B99E32808CB3}" type="pres">
      <dgm:prSet presAssocID="{A5E758D8-F559-4B86-9B3F-75D513576603}" presName="medCircle2" presStyleLbl="vennNode1" presStyleIdx="0" presStyleCnt="5"/>
      <dgm:spPr>
        <a:solidFill>
          <a:srgbClr val="98C6EA"/>
        </a:solidFill>
      </dgm:spPr>
    </dgm:pt>
    <dgm:pt modelId="{AF854DEA-F533-4400-8119-10831A73A588}" type="pres">
      <dgm:prSet presAssocID="{A5E758D8-F559-4B86-9B3F-75D513576603}" presName="txLvlOnly1" presStyleLbl="revTx" presStyleIdx="0" presStyleCnt="5"/>
      <dgm:spPr/>
    </dgm:pt>
    <dgm:pt modelId="{936FDF81-09E8-4245-AE19-1D6A6099CCF5}" type="pres">
      <dgm:prSet presAssocID="{7A2594C4-7C40-4F02-9296-CCF0C8FCF076}" presName="noChildren" presStyleCnt="0"/>
      <dgm:spPr/>
    </dgm:pt>
    <dgm:pt modelId="{7C68A7D7-2702-4D7F-BE93-703452C7E611}" type="pres">
      <dgm:prSet presAssocID="{7A2594C4-7C40-4F02-9296-CCF0C8FCF076}" presName="gap" presStyleCnt="0"/>
      <dgm:spPr/>
    </dgm:pt>
    <dgm:pt modelId="{B40D167A-66CB-4F45-ADD6-1043891AC800}" type="pres">
      <dgm:prSet presAssocID="{7A2594C4-7C40-4F02-9296-CCF0C8FCF076}" presName="medCircle2" presStyleLbl="vennNode1" presStyleIdx="1" presStyleCnt="5"/>
      <dgm:spPr>
        <a:solidFill>
          <a:srgbClr val="98C6EA"/>
        </a:solidFill>
      </dgm:spPr>
    </dgm:pt>
    <dgm:pt modelId="{A6BE5684-CF70-4585-AF9F-49A55A881BF9}" type="pres">
      <dgm:prSet presAssocID="{7A2594C4-7C40-4F02-9296-CCF0C8FCF076}" presName="txLvlOnly1" presStyleLbl="revTx" presStyleIdx="1" presStyleCnt="5"/>
      <dgm:spPr/>
    </dgm:pt>
    <dgm:pt modelId="{37F4E802-E1C6-471D-B6D4-07781E636818}" type="pres">
      <dgm:prSet presAssocID="{AE781192-9306-46A4-98EC-AA62880220A4}" presName="noChildren" presStyleCnt="0"/>
      <dgm:spPr/>
    </dgm:pt>
    <dgm:pt modelId="{25440847-A923-4BD3-B61A-59929D47CBAF}" type="pres">
      <dgm:prSet presAssocID="{AE781192-9306-46A4-98EC-AA62880220A4}" presName="gap" presStyleCnt="0"/>
      <dgm:spPr/>
    </dgm:pt>
    <dgm:pt modelId="{32E0E0A4-0875-47C5-B35B-401074916D4D}" type="pres">
      <dgm:prSet presAssocID="{AE781192-9306-46A4-98EC-AA62880220A4}" presName="medCircle2" presStyleLbl="vennNode1" presStyleIdx="2" presStyleCnt="5"/>
      <dgm:spPr>
        <a:solidFill>
          <a:srgbClr val="98C6EA"/>
        </a:solidFill>
      </dgm:spPr>
    </dgm:pt>
    <dgm:pt modelId="{AA8AEB29-FD89-4715-9286-7BC7D0E015AE}" type="pres">
      <dgm:prSet presAssocID="{AE781192-9306-46A4-98EC-AA62880220A4}" presName="txLvlOnly1" presStyleLbl="revTx" presStyleIdx="2" presStyleCnt="5"/>
      <dgm:spPr/>
    </dgm:pt>
    <dgm:pt modelId="{8F438469-BC8D-4067-A797-B8D47A3AC3FF}" type="pres">
      <dgm:prSet presAssocID="{A2D287A2-D892-458B-A055-AD2F744064BD}" presName="noChildren" presStyleCnt="0"/>
      <dgm:spPr/>
    </dgm:pt>
    <dgm:pt modelId="{8BC93F8B-BAA4-4B0E-A633-FC4177EECAD5}" type="pres">
      <dgm:prSet presAssocID="{A2D287A2-D892-458B-A055-AD2F744064BD}" presName="gap" presStyleCnt="0"/>
      <dgm:spPr/>
    </dgm:pt>
    <dgm:pt modelId="{69E53338-59CD-4A53-AE80-6C8E830545F0}" type="pres">
      <dgm:prSet presAssocID="{A2D287A2-D892-458B-A055-AD2F744064BD}" presName="medCircle2" presStyleLbl="vennNode1" presStyleIdx="3" presStyleCnt="5"/>
      <dgm:spPr>
        <a:solidFill>
          <a:srgbClr val="98C6EA"/>
        </a:solidFill>
      </dgm:spPr>
    </dgm:pt>
    <dgm:pt modelId="{DDE8FDDA-9ABC-41B4-8C56-6740BA326F9A}" type="pres">
      <dgm:prSet presAssocID="{A2D287A2-D892-458B-A055-AD2F744064BD}" presName="txLvlOnly1" presStyleLbl="revTx" presStyleIdx="3" presStyleCnt="5"/>
      <dgm:spPr/>
    </dgm:pt>
    <dgm:pt modelId="{7B7F383C-2095-458A-935B-4AE3A1AC33C5}" type="pres">
      <dgm:prSet presAssocID="{1725C73F-10D4-469D-A2C6-2E5DD3E9E235}" presName="noChildren" presStyleCnt="0"/>
      <dgm:spPr/>
    </dgm:pt>
    <dgm:pt modelId="{D34E5E76-9E65-4FB3-A3B3-4B3590437E59}" type="pres">
      <dgm:prSet presAssocID="{1725C73F-10D4-469D-A2C6-2E5DD3E9E235}" presName="gap" presStyleCnt="0"/>
      <dgm:spPr/>
    </dgm:pt>
    <dgm:pt modelId="{F3FC1BE8-4DB2-4A07-BA28-1A130CC2AB53}" type="pres">
      <dgm:prSet presAssocID="{1725C73F-10D4-469D-A2C6-2E5DD3E9E235}" presName="medCircle2" presStyleLbl="vennNode1" presStyleIdx="4" presStyleCnt="5"/>
      <dgm:spPr>
        <a:solidFill>
          <a:srgbClr val="98C6EA"/>
        </a:solidFill>
      </dgm:spPr>
    </dgm:pt>
    <dgm:pt modelId="{B26F9457-56A8-4D01-A86B-34C48D2D375E}" type="pres">
      <dgm:prSet presAssocID="{1725C73F-10D4-469D-A2C6-2E5DD3E9E235}" presName="txLvlOnly1" presStyleLbl="revTx" presStyleIdx="4" presStyleCnt="5"/>
      <dgm:spPr/>
    </dgm:pt>
  </dgm:ptLst>
  <dgm:cxnLst>
    <dgm:cxn modelId="{872F3819-1D92-4E38-9424-064262C240EA}" type="presOf" srcId="{50C77D2A-7708-4EC9-842B-2219771AA96F}" destId="{F005CE71-DA56-44A9-845E-1CECBE09A6E5}" srcOrd="0" destOrd="0" presId="urn:microsoft.com/office/officeart/2008/layout/VerticalCircleList"/>
    <dgm:cxn modelId="{2E2B3936-19E8-42B7-B7CA-1CB9C7E758A3}" type="presOf" srcId="{A2D287A2-D892-458B-A055-AD2F744064BD}" destId="{DDE8FDDA-9ABC-41B4-8C56-6740BA326F9A}" srcOrd="0" destOrd="0" presId="urn:microsoft.com/office/officeart/2008/layout/VerticalCircleList"/>
    <dgm:cxn modelId="{4BE13A40-11B8-4CA4-BB30-64E0286C16C7}" type="presOf" srcId="{AE781192-9306-46A4-98EC-AA62880220A4}" destId="{AA8AEB29-FD89-4715-9286-7BC7D0E015AE}" srcOrd="0" destOrd="0" presId="urn:microsoft.com/office/officeart/2008/layout/VerticalCircleList"/>
    <dgm:cxn modelId="{B975FF43-8595-4C82-AC66-3F1CF9466CFD}" srcId="{50C77D2A-7708-4EC9-842B-2219771AA96F}" destId="{A2D287A2-D892-458B-A055-AD2F744064BD}" srcOrd="3" destOrd="0" parTransId="{C689D72F-D34A-482B-BC94-734543360043}" sibTransId="{F45FCB86-BDDC-4A84-97AD-76F94A69B613}"/>
    <dgm:cxn modelId="{4B6EFE63-5409-4BC4-8DCA-A7EC91AF7F36}" srcId="{50C77D2A-7708-4EC9-842B-2219771AA96F}" destId="{AE781192-9306-46A4-98EC-AA62880220A4}" srcOrd="2" destOrd="0" parTransId="{B887F363-8326-458A-A0D0-E3BC6F2DD931}" sibTransId="{3F08878F-5FAE-4C29-8546-81873F72E2E4}"/>
    <dgm:cxn modelId="{F5B30073-4127-43B2-BD64-25DD922E8363}" type="presOf" srcId="{7A2594C4-7C40-4F02-9296-CCF0C8FCF076}" destId="{A6BE5684-CF70-4585-AF9F-49A55A881BF9}" srcOrd="0" destOrd="0" presId="urn:microsoft.com/office/officeart/2008/layout/VerticalCircleList"/>
    <dgm:cxn modelId="{ADA4EF79-0D0A-4CB3-82CB-8C62B9931622}" type="presOf" srcId="{1725C73F-10D4-469D-A2C6-2E5DD3E9E235}" destId="{B26F9457-56A8-4D01-A86B-34C48D2D375E}" srcOrd="0" destOrd="0" presId="urn:microsoft.com/office/officeart/2008/layout/VerticalCircleList"/>
    <dgm:cxn modelId="{D853D57A-EEC2-4885-8B68-20E5CD82172C}" srcId="{50C77D2A-7708-4EC9-842B-2219771AA96F}" destId="{1725C73F-10D4-469D-A2C6-2E5DD3E9E235}" srcOrd="4" destOrd="0" parTransId="{4644CCBF-2907-4D5A-979D-1D2D54582718}" sibTransId="{2FE6B57B-421B-44FF-9596-10DA1DE98490}"/>
    <dgm:cxn modelId="{F07C23B9-0BBF-4D74-BC76-CCDC0B3FE408}" type="presOf" srcId="{A5E758D8-F559-4B86-9B3F-75D513576603}" destId="{AF854DEA-F533-4400-8119-10831A73A588}" srcOrd="0" destOrd="0" presId="urn:microsoft.com/office/officeart/2008/layout/VerticalCircleList"/>
    <dgm:cxn modelId="{D3F63ED0-8B5A-4016-8E37-F3B7E3AF682E}" srcId="{50C77D2A-7708-4EC9-842B-2219771AA96F}" destId="{7A2594C4-7C40-4F02-9296-CCF0C8FCF076}" srcOrd="1" destOrd="0" parTransId="{363E2B5A-5726-4892-93BE-BBAF024ECB43}" sibTransId="{7AAE6CA2-0AB4-4CB1-A282-68D4B9BE2723}"/>
    <dgm:cxn modelId="{40441BEF-C7B5-49E5-A4DA-41D7D04DE20C}" srcId="{50C77D2A-7708-4EC9-842B-2219771AA96F}" destId="{A5E758D8-F559-4B86-9B3F-75D513576603}" srcOrd="0" destOrd="0" parTransId="{1C8BCB52-0A6B-42CE-B1B8-35AFC9F6CDAE}" sibTransId="{0D2223FD-F6B9-4B05-BB7F-27D9246C490B}"/>
    <dgm:cxn modelId="{02857519-0570-4CD7-8832-DF5B2454C434}" type="presParOf" srcId="{F005CE71-DA56-44A9-845E-1CECBE09A6E5}" destId="{F8150C5A-EE82-414C-BADE-F9348D354A5B}" srcOrd="0" destOrd="0" presId="urn:microsoft.com/office/officeart/2008/layout/VerticalCircleList"/>
    <dgm:cxn modelId="{70980877-37A2-42F3-A303-CA6A909DD255}" type="presParOf" srcId="{F8150C5A-EE82-414C-BADE-F9348D354A5B}" destId="{AB7987EB-5837-4785-A492-899F25CC15A2}" srcOrd="0" destOrd="0" presId="urn:microsoft.com/office/officeart/2008/layout/VerticalCircleList"/>
    <dgm:cxn modelId="{4DC12211-EEFD-4997-B2BF-4A53D45055BC}" type="presParOf" srcId="{F8150C5A-EE82-414C-BADE-F9348D354A5B}" destId="{BB3B848B-5075-4CBA-B963-B99E32808CB3}" srcOrd="1" destOrd="0" presId="urn:microsoft.com/office/officeart/2008/layout/VerticalCircleList"/>
    <dgm:cxn modelId="{FFC8E38A-CF5E-47E1-A4D6-6A52664D2797}" type="presParOf" srcId="{F8150C5A-EE82-414C-BADE-F9348D354A5B}" destId="{AF854DEA-F533-4400-8119-10831A73A588}" srcOrd="2" destOrd="0" presId="urn:microsoft.com/office/officeart/2008/layout/VerticalCircleList"/>
    <dgm:cxn modelId="{D9779983-ED91-4248-9C79-60F9B569B981}" type="presParOf" srcId="{F005CE71-DA56-44A9-845E-1CECBE09A6E5}" destId="{936FDF81-09E8-4245-AE19-1D6A6099CCF5}" srcOrd="1" destOrd="0" presId="urn:microsoft.com/office/officeart/2008/layout/VerticalCircleList"/>
    <dgm:cxn modelId="{E883DFDB-1414-4999-BEF1-025CE7D4DB1E}" type="presParOf" srcId="{936FDF81-09E8-4245-AE19-1D6A6099CCF5}" destId="{7C68A7D7-2702-4D7F-BE93-703452C7E611}" srcOrd="0" destOrd="0" presId="urn:microsoft.com/office/officeart/2008/layout/VerticalCircleList"/>
    <dgm:cxn modelId="{46B78776-5B94-4F2C-9C75-E999BD52F3DC}" type="presParOf" srcId="{936FDF81-09E8-4245-AE19-1D6A6099CCF5}" destId="{B40D167A-66CB-4F45-ADD6-1043891AC800}" srcOrd="1" destOrd="0" presId="urn:microsoft.com/office/officeart/2008/layout/VerticalCircleList"/>
    <dgm:cxn modelId="{418A392C-A220-4C4D-BE99-1605911198EF}" type="presParOf" srcId="{936FDF81-09E8-4245-AE19-1D6A6099CCF5}" destId="{A6BE5684-CF70-4585-AF9F-49A55A881BF9}" srcOrd="2" destOrd="0" presId="urn:microsoft.com/office/officeart/2008/layout/VerticalCircleList"/>
    <dgm:cxn modelId="{DB3DB86E-0611-44E9-9DA1-75058AF75B4C}" type="presParOf" srcId="{F005CE71-DA56-44A9-845E-1CECBE09A6E5}" destId="{37F4E802-E1C6-471D-B6D4-07781E636818}" srcOrd="2" destOrd="0" presId="urn:microsoft.com/office/officeart/2008/layout/VerticalCircleList"/>
    <dgm:cxn modelId="{841A6010-946A-43E3-A9E0-F2012F37D8E8}" type="presParOf" srcId="{37F4E802-E1C6-471D-B6D4-07781E636818}" destId="{25440847-A923-4BD3-B61A-59929D47CBAF}" srcOrd="0" destOrd="0" presId="urn:microsoft.com/office/officeart/2008/layout/VerticalCircleList"/>
    <dgm:cxn modelId="{3E8C8069-08AA-45AA-AF80-6806E583DF73}" type="presParOf" srcId="{37F4E802-E1C6-471D-B6D4-07781E636818}" destId="{32E0E0A4-0875-47C5-B35B-401074916D4D}" srcOrd="1" destOrd="0" presId="urn:microsoft.com/office/officeart/2008/layout/VerticalCircleList"/>
    <dgm:cxn modelId="{364C73C9-2D53-4D53-9A76-77B2B434293C}" type="presParOf" srcId="{37F4E802-E1C6-471D-B6D4-07781E636818}" destId="{AA8AEB29-FD89-4715-9286-7BC7D0E015AE}" srcOrd="2" destOrd="0" presId="urn:microsoft.com/office/officeart/2008/layout/VerticalCircleList"/>
    <dgm:cxn modelId="{67456A4D-05D2-467B-B305-CDA6794A1FF1}" type="presParOf" srcId="{F005CE71-DA56-44A9-845E-1CECBE09A6E5}" destId="{8F438469-BC8D-4067-A797-B8D47A3AC3FF}" srcOrd="3" destOrd="0" presId="urn:microsoft.com/office/officeart/2008/layout/VerticalCircleList"/>
    <dgm:cxn modelId="{637353CE-36D2-4212-8EE2-CAD55719AEA1}" type="presParOf" srcId="{8F438469-BC8D-4067-A797-B8D47A3AC3FF}" destId="{8BC93F8B-BAA4-4B0E-A633-FC4177EECAD5}" srcOrd="0" destOrd="0" presId="urn:microsoft.com/office/officeart/2008/layout/VerticalCircleList"/>
    <dgm:cxn modelId="{86E61A60-B1A0-4F65-A29C-F05AE6D030F7}" type="presParOf" srcId="{8F438469-BC8D-4067-A797-B8D47A3AC3FF}" destId="{69E53338-59CD-4A53-AE80-6C8E830545F0}" srcOrd="1" destOrd="0" presId="urn:microsoft.com/office/officeart/2008/layout/VerticalCircleList"/>
    <dgm:cxn modelId="{7E8FC065-9E7A-4408-9793-F87B3F385683}" type="presParOf" srcId="{8F438469-BC8D-4067-A797-B8D47A3AC3FF}" destId="{DDE8FDDA-9ABC-41B4-8C56-6740BA326F9A}" srcOrd="2" destOrd="0" presId="urn:microsoft.com/office/officeart/2008/layout/VerticalCircleList"/>
    <dgm:cxn modelId="{D769BE72-A7F3-4F53-858E-68A824CE7035}" type="presParOf" srcId="{F005CE71-DA56-44A9-845E-1CECBE09A6E5}" destId="{7B7F383C-2095-458A-935B-4AE3A1AC33C5}" srcOrd="4" destOrd="0" presId="urn:microsoft.com/office/officeart/2008/layout/VerticalCircleList"/>
    <dgm:cxn modelId="{DEE7A2B6-8CCE-4034-97A5-297FFD8596E9}" type="presParOf" srcId="{7B7F383C-2095-458A-935B-4AE3A1AC33C5}" destId="{D34E5E76-9E65-4FB3-A3B3-4B3590437E59}" srcOrd="0" destOrd="0" presId="urn:microsoft.com/office/officeart/2008/layout/VerticalCircleList"/>
    <dgm:cxn modelId="{8ADAC6C0-97B0-4D4D-AF66-065A787DA77C}" type="presParOf" srcId="{7B7F383C-2095-458A-935B-4AE3A1AC33C5}" destId="{F3FC1BE8-4DB2-4A07-BA28-1A130CC2AB53}" srcOrd="1" destOrd="0" presId="urn:microsoft.com/office/officeart/2008/layout/VerticalCircleList"/>
    <dgm:cxn modelId="{E3E52546-3F4E-4E88-ABAA-ABDCCCCD698E}" type="presParOf" srcId="{7B7F383C-2095-458A-935B-4AE3A1AC33C5}" destId="{B26F9457-56A8-4D01-A86B-34C48D2D375E}"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B848B-5075-4CBA-B963-B99E32808CB3}">
      <dsp:nvSpPr>
        <dsp:cNvPr id="0" name=""/>
        <dsp:cNvSpPr/>
      </dsp:nvSpPr>
      <dsp:spPr>
        <a:xfrm>
          <a:off x="189272" y="4049"/>
          <a:ext cx="721877" cy="721877"/>
        </a:xfrm>
        <a:prstGeom prst="ellipse">
          <a:avLst/>
        </a:prstGeom>
        <a:solidFill>
          <a:srgbClr val="98C6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F854DEA-F533-4400-8119-10831A73A588}">
      <dsp:nvSpPr>
        <dsp:cNvPr id="0" name=""/>
        <dsp:cNvSpPr/>
      </dsp:nvSpPr>
      <dsp:spPr>
        <a:xfrm>
          <a:off x="550211" y="4049"/>
          <a:ext cx="3851480" cy="721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US" sz="2000" b="0" kern="1200" dirty="0"/>
            <a:t>Introduction</a:t>
          </a:r>
        </a:p>
      </dsp:txBody>
      <dsp:txXfrm>
        <a:off x="550211" y="4049"/>
        <a:ext cx="3851480" cy="721877"/>
      </dsp:txXfrm>
    </dsp:sp>
    <dsp:sp modelId="{B40D167A-66CB-4F45-ADD6-1043891AC800}">
      <dsp:nvSpPr>
        <dsp:cNvPr id="0" name=""/>
        <dsp:cNvSpPr/>
      </dsp:nvSpPr>
      <dsp:spPr>
        <a:xfrm>
          <a:off x="189272" y="725926"/>
          <a:ext cx="721877" cy="721877"/>
        </a:xfrm>
        <a:prstGeom prst="ellipse">
          <a:avLst/>
        </a:prstGeom>
        <a:solidFill>
          <a:srgbClr val="98C6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6BE5684-CF70-4585-AF9F-49A55A881BF9}">
      <dsp:nvSpPr>
        <dsp:cNvPr id="0" name=""/>
        <dsp:cNvSpPr/>
      </dsp:nvSpPr>
      <dsp:spPr>
        <a:xfrm>
          <a:off x="550211" y="725926"/>
          <a:ext cx="3851480" cy="721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US" sz="2000" b="0" kern="1200" dirty="0"/>
            <a:t>Background and </a:t>
          </a:r>
          <a:r>
            <a:rPr lang="de-DE" sz="2000" kern="1200" dirty="0"/>
            <a:t>Motivation</a:t>
          </a:r>
        </a:p>
      </dsp:txBody>
      <dsp:txXfrm>
        <a:off x="550211" y="725926"/>
        <a:ext cx="3851480" cy="721877"/>
      </dsp:txXfrm>
    </dsp:sp>
    <dsp:sp modelId="{32E0E0A4-0875-47C5-B35B-401074916D4D}">
      <dsp:nvSpPr>
        <dsp:cNvPr id="0" name=""/>
        <dsp:cNvSpPr/>
      </dsp:nvSpPr>
      <dsp:spPr>
        <a:xfrm>
          <a:off x="189272" y="1447804"/>
          <a:ext cx="721877" cy="721877"/>
        </a:xfrm>
        <a:prstGeom prst="ellipse">
          <a:avLst/>
        </a:prstGeom>
        <a:solidFill>
          <a:srgbClr val="98C6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A8AEB29-FD89-4715-9286-7BC7D0E015AE}">
      <dsp:nvSpPr>
        <dsp:cNvPr id="0" name=""/>
        <dsp:cNvSpPr/>
      </dsp:nvSpPr>
      <dsp:spPr>
        <a:xfrm>
          <a:off x="550211" y="1447804"/>
          <a:ext cx="3851480" cy="721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GB" sz="2000" kern="1200" dirty="0"/>
            <a:t>Methodology</a:t>
          </a:r>
          <a:endParaRPr lang="de-DE" sz="2000" kern="1200" dirty="0"/>
        </a:p>
      </dsp:txBody>
      <dsp:txXfrm>
        <a:off x="550211" y="1447804"/>
        <a:ext cx="3851480" cy="721877"/>
      </dsp:txXfrm>
    </dsp:sp>
    <dsp:sp modelId="{69E53338-59CD-4A53-AE80-6C8E830545F0}">
      <dsp:nvSpPr>
        <dsp:cNvPr id="0" name=""/>
        <dsp:cNvSpPr/>
      </dsp:nvSpPr>
      <dsp:spPr>
        <a:xfrm>
          <a:off x="189272" y="2169681"/>
          <a:ext cx="721877" cy="721877"/>
        </a:xfrm>
        <a:prstGeom prst="ellipse">
          <a:avLst/>
        </a:prstGeom>
        <a:solidFill>
          <a:srgbClr val="98C6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DE8FDDA-9ABC-41B4-8C56-6740BA326F9A}">
      <dsp:nvSpPr>
        <dsp:cNvPr id="0" name=""/>
        <dsp:cNvSpPr/>
      </dsp:nvSpPr>
      <dsp:spPr>
        <a:xfrm>
          <a:off x="550211" y="2169681"/>
          <a:ext cx="3851480" cy="721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de-DE" sz="2000" kern="1200" dirty="0" err="1"/>
            <a:t>Results</a:t>
          </a:r>
          <a:endParaRPr lang="de-DE" sz="2000" kern="1200" dirty="0"/>
        </a:p>
      </dsp:txBody>
      <dsp:txXfrm>
        <a:off x="550211" y="2169681"/>
        <a:ext cx="3851480" cy="721877"/>
      </dsp:txXfrm>
    </dsp:sp>
    <dsp:sp modelId="{F3FC1BE8-4DB2-4A07-BA28-1A130CC2AB53}">
      <dsp:nvSpPr>
        <dsp:cNvPr id="0" name=""/>
        <dsp:cNvSpPr/>
      </dsp:nvSpPr>
      <dsp:spPr>
        <a:xfrm>
          <a:off x="189272" y="2891559"/>
          <a:ext cx="721877" cy="721877"/>
        </a:xfrm>
        <a:prstGeom prst="ellipse">
          <a:avLst/>
        </a:prstGeom>
        <a:solidFill>
          <a:srgbClr val="98C6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26F9457-56A8-4D01-A86B-34C48D2D375E}">
      <dsp:nvSpPr>
        <dsp:cNvPr id="0" name=""/>
        <dsp:cNvSpPr/>
      </dsp:nvSpPr>
      <dsp:spPr>
        <a:xfrm>
          <a:off x="550211" y="2891559"/>
          <a:ext cx="3851480" cy="721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GB" sz="2000" kern="1200" dirty="0"/>
            <a:t>Conclusion</a:t>
          </a:r>
          <a:r>
            <a:rPr lang="de-DE" sz="2000" kern="1200" dirty="0"/>
            <a:t> and Future Work</a:t>
          </a:r>
        </a:p>
      </dsp:txBody>
      <dsp:txXfrm>
        <a:off x="550211" y="2891559"/>
        <a:ext cx="3851480" cy="72187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8000" y="169863"/>
            <a:ext cx="3378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4339" name="Rectangle 3"/>
          <p:cNvSpPr>
            <a:spLocks noGrp="1" noChangeArrowheads="1"/>
          </p:cNvSpPr>
          <p:nvPr>
            <p:ph type="dt" sz="quarter" idx="1"/>
          </p:nvPr>
        </p:nvSpPr>
        <p:spPr bwMode="auto">
          <a:xfrm>
            <a:off x="4191000" y="169863"/>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43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43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B8682F5A-9025-5143-B95A-464527BD45C7}" type="slidenum">
              <a:rPr lang="de-DE"/>
              <a:pPr/>
              <a:t>‹#›</a:t>
            </a:fld>
            <a:endParaRPr lang="de-DE"/>
          </a:p>
        </p:txBody>
      </p:sp>
    </p:spTree>
    <p:extLst>
      <p:ext uri="{BB962C8B-B14F-4D97-AF65-F5344CB8AC3E}">
        <p14:creationId xmlns:p14="http://schemas.microsoft.com/office/powerpoint/2010/main" val="4400069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4:19:29.313"/>
    </inkml:context>
    <inkml:brush xml:id="br0">
      <inkml:brushProperty name="width" value="0.05" units="cm"/>
      <inkml:brushProperty name="height" value="0.05" units="cm"/>
      <inkml:brushProperty name="color" value="#FFFF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4:19:34.967"/>
    </inkml:context>
    <inkml:brush xml:id="br0">
      <inkml:brushProperty name="width" value="0.05" units="cm"/>
      <inkml:brushProperty name="height" value="0.05" units="cm"/>
      <inkml:brushProperty name="color" value="#FFFFFF"/>
    </inkml:brush>
  </inkml:definitions>
  <inkml:trace contextRef="#ctx0" brushRef="#br0">95 821 24575,'0'82'0,"0"-51"0,0 47 0,0-49 0,0-13 0,0 14 0,0-19 0,0-14 0,0-33 0,0-11 0,0-50 0,0 45 0,0-1-361,1-6 1,-2-1 360,-2 2 0,-1 0 0,-2-6 0,0 2 0,-4-32 0,2 37 0,-1 1 0,0-21 0,0 12 0,2 21 0,1 11 0,5 15 0,-5 14 0,6 20 721,0 8-721,7 17 0,-6-6 0,12 16 0,-4 4 0,7 8 0,1 11 0,-1 3 0,2 10 0,-1-10 0,0 8 0,-1-19 0,0-1 0,-1-13 0,-7-24 0,4 3 0,-11-18 0,5 4 0,-2-11 0,-2-5 0,2-21 0,-11-28 0,-3-20 0,-2 20 0,-3-3-267,1-1 0,-1 1 267,-13-41 0,2 8 0,2 1 0,2 0 0,2 16 0,2 7 0,9 24 0,4 19 0,5 15 0,0 3 0,0 10 0,0 6 534,0 9-534,0 9 0,0 8 0,0 9 0,0 2 0,7 9 0,2 0 0,7 12 0,-1-19 0,-5 16 0,2-35 0,-11 5 0,5-17 0,-1-6 0,-4-2 0,4-19 0,-5-6 0,0-15 0,0-2 0,-6 0 0,5 6 0,-11-4 0,11 10 0,-4-4 0,5 6 0,0 1 0,0-6 0,0-19 0,0-3 0,0-13 0,0 8 0,0 8 0,0 2 0,0 15 0,0 0 0,0 8 0,4 8 0,2 3 0,5 15 0,1 11 0,8 8 0,2 7 0,8 10 0,0 2 0,2 10 0,-1-1 0,0-9 0,-9-10 0,-1 6 0,-8-21 0,1 7 0,-3-19 0,-5-6 0,-1 0 0,-5-14 0,0-5 0,0-32 0,-6 3 0,-2-15 0,-13 10 0,12-1 0,-9 8 0,16 2 0,-9 8 0,10 6 0,-5 3 0,6 14 0,0 3 0,5 9 0,1 1 0,6 6 0,0 2 0,-5 6 0,4 0 0,-4 0 0,5 1 0,1 6 0,0-5 0,-5 6 0,3-8 0,-10 0 0,10-6 0,-10-2 0,4-6 0,-5 0 0,0-9 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4:19:37.125"/>
    </inkml:context>
    <inkml:brush xml:id="br0">
      <inkml:brushProperty name="width" value="0.05" units="cm"/>
      <inkml:brushProperty name="height" value="0.05" units="cm"/>
      <inkml:brushProperty name="color" value="#FFFFFF"/>
    </inkml:brush>
  </inkml:definitions>
  <inkml:trace contextRef="#ctx0" brushRef="#br0">29 0 24575,'0'27'0,"0"7"0,0 1 0,0 0 0,0 5 0,0 4 0,0-13 0,0 17 0,0-27 0,0 6 0,0-10 0,0-6 0,0 0 0,0 3 0,0 4 0,-6 12 0,4 5 0,-4 8 0,-1-1 0,6-7 0,-5-2 0,6-14 0,0-2 0,0-11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4:20:27.951"/>
    </inkml:context>
    <inkml:brush xml:id="br0">
      <inkml:brushProperty name="width" value="0.1" units="cm"/>
      <inkml:brushProperty name="height" value="0.1" units="cm"/>
      <inkml:brushProperty name="color" value="#FFFFFF"/>
    </inkml:brush>
  </inkml:definitions>
  <inkml:trace contextRef="#ctx0" brushRef="#br0">171 709 24575,'0'24'0,"-4"3"0,0 17 0,-9 7 0,1-10 0,-5 19 0,1-18 0,2 9 0,3-11 0,4-12 0,0-5 0,4-11 0,-2-1 0,5-6 0,-3 0 0,3 0 0,-1-3 0,0-10 0,-4-12 0,1-12 0,-1-6 0,2-1 0,0 1 0,2-6 0,-3 4 0,4 1 0,0 11 0,0 5 0,0 8 0,0 3 0,0 4 0,0 4 0,0-1 0,0 0 0,0-2 0,0 1 0,0-4 0,0 4 0,0-1 0,0 2 0,0 0 0,0 0 0,0 1 0,0-1 0,0-2 0,0-1 0,0-7 0,0-4 0,0-1 0,0-3 0,0 5 0,3-1 0,-2 4 0,1 0 0,-2 7 0,0 0 0,0 4 0,0-3 0,0 2 0,0-5 0,0 2 0,0-3 0,0 0 0,0 0 0,0 2 0,0 2 0,0 2 0,0 1 0,0-3 0,0 2 0,0-4 0,0 3 0,0-2 0,0 4 0,0-1 0,0 0 0,0 0 0,2 1 0,-1-1 0,3 1 0,-1 1 0,-1-1 0,2 3 0,-1-1 0,2 2 0,-1 0 0,7 0 0,-2 0 0,6 0 0,-1 0 0,-5 2 0,5 1 0,-8 2 0,1 0 0,1 3 0,-2 0 0,2 7 0,-2-4 0,-1 4 0,1-7 0,-1 2 0,-2-4 0,-1 2 0,-2-4 0,0 1 0,2-2 0,2-5 0,1-1 0,2-1 0,-3 2 0,1 2 0,2 0 0,-1 0 0,4 0 0,-2 0 0,3 0 0,-2 0 0,-2 0 0,-2 0 0,0 0 0,0 0 0,-3 2 0,0 3 0,-2 7 0,0 7 0,0 1 0,0 7 0,0-8 0,0 4 0,0-4 0,-2-7 0,-1 2 0,0-8 0,-1 1 0,3-2 0,-3-2 0,2-1 0,-3-2 0,1 0 0,-4-5 0,2-1 0,-4-5 0,3-8 0,-4 3 0,4-7 0,-6 0 0,7 7 0,-4-6 0,7 10 0,-2 1 0,4 0 0,-1 6 0,2-3 0,0 4 0,-2-4 0,1 0 0,-1 0 0,2 0 0,0 3 0,0 1 0,0-1 0,-2 13 0,1-5 0,-1 10 0,2-8 0,0 0 0,-2-3 0,1-16 0,-1-2 0,2-16 0,0 4 0,0 0 0,0 0 0,0 1 0,0 3 0,0 1 0,0 8 0,0 0 0,2 7 0,-1 0 0,1 4 0,-2-1 0,0 0 0,0 1 0,0-1 0,0 0 0,0 0 0,0 0 0,0 1 0,0-1 0,0 0 0,0 1 0,0-1 0,-2-2 0,-2-1 0,1-3 0,-1 0 0,0-4 0,-1 3 0,1-2 0,0 6 0,3-3 0,-4 3 0,5 0 0,-3 1 0,3 2 0,0 1 0,0-1 0,0 0 0,0 0 0,0 1 0,0 18 0,0-4 0,0 18 0,-5-9 0,3-1 0,-3 1 0,5 0 0,0-1 0,0 5 0,0 1 0,0 4 0,3-4 0,0-8 0,3 6 0,-1-15 0,1 11 0,-1-13 0,0 3 0,0-6 0,-1 1 0,0-3 0,-1 2 0,-1 0 0,0 3 0,-2 2 0,5 2 0,-2 5 0,3-2 0,0 6 0,0-3 0,0 0 0,-3-3 0,2-2 0,-4-1 0,1 2 0,-2-3 0,0 2 0,0-1 0,0 2 0,0 3 0,0-2 0,0 6 0,0-6 0,0-1 0,0 0 0,0-6 0,0 3 0,0-4 0,-2 1 0,2 0 0,-4 0 0,1-1 0,1 1 0,-3 0 0,5-1 0,-5 1 0,3 0 0,-1-4 0,4-8 0,5-5 0,7-4 0,4-3 0,6 5 0,-3-3 0,3 7 0,-7 4 0,-5 1 0,-3 4 0,-3-1 0,-1 2 0,-1 4 0,-1 2 0,-2 11 0,-6 4 0,-2 11 0,-6-3 0,-5 5 0,3-1 0,-6 2 0,2 0 0,-3 3 0,5-12 0,1 2 0,5-13 0,0-1 0,1-5 0,3-1 0,3-3 0,0-3 0,5-6 0,-2-6 0,2-10 0,0-4 0,0 0 0,0-3 0,0 4 0,0-1 0,0 1 0,0 8 0,2 3 0,-2 4 0,5 6 0,-5-3 0,2 19 0,-2 5 0,-3 16 0,-5 4 0,-3-10 0,-4 13 0,-3-14 0,2 10 0,-2-9 0,8-11 0,-2 3 0,6-15 0,0 5 0,2-8 0,1-1 0,0-19 0,1-10 0,2-30 0,0 9 0,0-14 0,0 22 0,4-4 0,7 9 0,1 2 0,5 11 0,-2 3 0,1 10 0,-1 3 0,-1 1 0,-5 4 0,-2-1 0,-2 2 0,0 0 0,0 0 0,-1 0 0,1 0 0,-1 0 0,1 0 0,-1-2 0,4-4 0,4 0 0,3-5 0,4 4 0,-4 1 0,3 0 0,-6 5 0,-1-1 0,-3 2 0,-3 0 0,0 0 0,-16 0 0,7-2 0,-15 1 0,14-3 0,-3 1 0,4 0 0,1-1 0,-1 4 0,3-5 0,-1 3 0,0-3 0,1 0 0,-1 0 0,2-2 0,-2 1 0,2-4 0,-3 4 0,3-1 0,0 2 0,0 0 0,-1 5 0,-2 4 0,-1 0 0,1 4 0,-1-7 0,1 1 0,-1-2 0,1-2 0,10 0 0,4-1 0,5 1 0,2 2 0,-3 0 0,0 0 0,0 0 0,-4 0 0,-3 0 0,0 0 0,-4 0 0,1 0 0,-2 2 0,-1 0 0,-4 3 0,-4-3 0,-2 3 0,-3-2 0,0 0 0,-3-1 0,2-2 0,-3 0 0,4 0 0,0 0 0,3 0 0,0 0 0,4 0 0,-4 0 0,3 0 0,-3-2 0,5 0 0,-1-3 0,1 2 0,1-1 0,-2 3 0,1-1 0,-1 2 0,1 2 0,1 1 0,2 1 0,0 4 0,0 3 0,0 5 0,0 2 0,0 1 0,0 4 0,-3 1 0,-4 4 0,-4 4 0,-4 2 0,0 4 0,-1 1 0,4-5 0,1 3 0,1-8 0,5 0 0,-4-7 0,9-3 0,-6 0 0,5-1 0,-1-2 0,2 2 0,0-3 0,0 4 0,0-1 0,0 1 0,0 0 0,0 0 0,0-7 0,0 2 0,0-9 0,0 3 0,0-3 0,0-1 0,0 1 0,0 0 0,0 2 0,0 1 0,0 7 0,0-3 0,0 6 0,0-3 0,0-3 0,0 2 0,0-8 0,0 1 0,0-2 0,0 0 0,1-3 0,2 1 0,1-3 0,1-5 0,4-9 0,5-8 0,1-2 0,10-5 0,-6 3 0,11-4 0,-6-1 0,2 4 0,-6 6 0,1 1 0,-5 7 0,-1-2 0,-7 6 0,0 2 0,-3 2 0,0-2 0,0 1 0,0-4 0,-2-2 0,2 0 0,-2-6 0,3 3 0,-2-8 0,1 4 0,-2-1 0,3 2 0,-2 9 0,-2-5 0,-2 9 0,0-2 0,0 2 0,0-3 0,0 0 0,0-3 0,0-3 0,0 2 0,0-6 0,0 6 0,0-6 0,0 6 0,0-2 0,-2 6 0,0 0 0,-3 3 0,0 1 0,1 1 0,-1 1 0,1 0 0,-4 1 0,0-6 0,-6 3 0,2-4 0,-6-1 0,3 0 0,-1 0 0,5 0 0,0 4 0,6 0 0,-3 0 0,4 2 0,1-1 0,1 2 0,0-3 0,1 1 0,-1-4 0,2 3 0,-2-3 0,1 3 0,-1 0 0,2 1 0,0-1 0,0 1 0,0-1 0,0 0 0,0 1 0,0-1 0,0 0 0,0 0 0,0 1 0,0-1 0,0 0 0,2 1 0,1-1 0,5-3 0,0 3 0,3-3 0,-3 3 0,2-1 0,-4 3 0,1 1 0,-2 0 0,0 1 0,0-3 0,-3 2 0,0-2 0,-2-1 0,-2 3 0,0 0 0,-6 2 0,3 2 0,-6 1 0,3 3 0,-3-1 0,0 1 0,-3 2 0,-3 5 0,-8 14 0,1 9 0,-14 39 0,17-11-216,4-6 0,2 0 216,9 8 0,-3-13 0,2 1 0,6 22 0,-4 5 0,5-9 0,0-21 0,0-11 0,0-15 0,0-7 0,0-10 432,0 0-432,0-3 0,0-1 0,2-1 0,1-1 0,1-2 0,1 2 0,2 1 0,5 5 0,3 1 0,4 1 0,-4 1 0,0-4 0,-4 1 0,-3-3 0,2 0 0,-4-2 0,1 0 0,-2-3 0,-3 2 0,0 0 0,1 3 0,0 2 0,-1 1 0,3 1 0,-5 1 0,3-2 0,-3 7 0,0-3 0,0 2 0,0-3 0,0 0 0,0-3 0,0 0 0,0-3 0,0-28 0,0 7 0,0-35 0,0 10 0,0-4 0,0-4 0,0 9 0,0-4 0,3 6 0,1 4 0,3 2 0,0 8 0,-1 1 0,0 8 0,0 0 0,-3 4 0,2 3 0,-5 0 0,4 4 0,-3-1 0,1 1 0,-2-1 0,0 0 0,0 1 0,0-1 0,0 0 0,0 1 0,-2 1 0,0 1 0,-2 2 0,-1 0 0,1 0 0,-4 5 0,-4 2 0,0 7 0,-3 2 0,2 3 0,0 4 0,-4 2 0,-3 13 0,3-2 0,-2 14 0,10-11 0,-3 5 0,4-5 0,1-5 0,3-2 0,1-11 0,0-3 0,3-7 0,-3-3 0,3 0 0,0-1 0,0 2 0,0 2 0,0 0 0,0 3 0,0 2 0,0-1 0,0-1 0,0-3 0,0-2 0,0-2 0,0-2 0,0 0 0,0-1 0,0 4 0,0 0 0,0 3 0,0 3 0,3-2 0,-3 3 0,5-4 0,-2-3 0,0-1 0,-1-2 0,0-2 0,0-1 0,3-2 0,-1 0 0,1 0 0,0 0 0,2 0 0,2 0 0,2 0 0,0 2 0,0-1 0,3 2 0,1-3 0,8 0 0,-3 0 0,7 0 0,-3 0 0,3 0 0,-3 0 0,-4 0 0,-6 0 0,-3 0 0,-3 0 0,0 0 0,-3 0 0,-1 0 0,1 0 0,-2-2 0,-1-1 0,-2-1 0,-3-1 0,0-2 0,-4 1 0,-2-4 0,1 1 0,-3-2 0,3 0 0,-1 3 0,-1-3 0,2 3 0,-3-1 0,0-1 0,0 4 0,0-5 0,0 5 0,0-4 0,2 1 0,2 1 0,1-2 0,2 7 0,1-3 0,-1 5 0,2 0 0,-3 1 0,1 2 0,-4 1 0,0 4 0,-3 2 0,0-1 0,0 3 0,0-3 0,3 1 0,0-2 0,3-2 0,1 0 0,1-1 0,1 1 0,2-1 0,0-19 0,0 5 0,3-18 0,-3 13 0,3 0 0,-3 4 0,2 0 0,-1 3 0,4-2 0,-4 4 0,3-1 0,-2 2 0,1 4 0,-1 13 0,1 2 0,-3 13 0,6-3 0,-2 0 0,3 3 0,-4-7 0,3 2 0,-2-3 0,-1-4 0,2-3 0,-5-4 0,3-4 0,-3 1 0,0 0 0,0 0 0,0-1 0,2 4 0,-1-2 0,1 1 0,-2-2 0,0 0 0,0-1 0,0 1 0,0 0 0,0-1 0,0 1 0,0 2 0,0-1 0,0 1 0,0-2 0,-2 3 0,1 0 0,-1 0 0,2 0 0,0-4 0,-3 1 0,3 0 0,-4-2 0,2-1 0,-3-2 0,1 0 0,0 0 0,-1 0 0,1 0 0,0 0 0,0 2 0,-1 0 0,0 1 0,1 1 0,1-1 0,1 1 0,2 1 0,2-3 0,0 0 0,3-2 0,-1 0 0,1 0 0,-1 0 0,0 0 0,4 3 0,0 0 0,6 3 0,-2-1 0,3 1 0,-4 0 0,-3-1 0,0-2 0,-4 1 0,1-3 0,0 1 0,0-2 0,0 0 0,-1 0 0,1 2 0,3-2 0,0 5 0,3-2 0,0 3 0,0-1 0,0 1 0,-3-1 0,0 0 0,-3 0 0,-1-3 0,1 3 0,0-5 0,-2 4 0,-1-1 0,-4-1 0,-6 0 0,-4-2 0,-2 0 0,-4 0 0,3 0 0,-4 0 0,1 0 0,-1 3 0,4-3 0,0 3 0,7-3 0,0 0 0,4 2 0,-1-1 0,0 1 0,0 0 0,-2-2 0,1 5 0,-4-5 0,2 5 0,-3-5 0,2 3 0,2-3 0,2 2 0,0-1 0,0 1 0,1-2 0,13 0 0,-6 0 0,12 0 0,-11 0 0,1 0 0,0 0 0,2-3 0,-1 3 0,1-3 0,-2 3 0,0-2 0,2 2 0,2-5 0,5 4 0,-2-4 0,6 2 0,-6 0 0,2-2 0,-6 4 0,0-3 0,-3 3 0,0-1 0,-3 0 0,0-1 0,-2-1 0,0-1 0,-2 3 0,0-2 0,-9 1 0,2-3 0,-6-2 0,1-1 0,-2 0 0,0-6 0,-2 5 0,6-5 0,-3 3 0,7 1 0,-3 3 0,8 0 0,-4 3 0,6 0 0,-1 1 0,2-1 0,0 0 0,0-2 0,0 2 0,0-1 0,0-2 0,0 3 0,0-3 0,0 4 0,2 1 0,3 4 0,3 2 0,0 0 0,0 1 0,0-3 0,-3 3 0,3-3 0,-6 3 0,0-2 0,-3 1 0,-7-1 0,2-2 0,-3 2 0,1 1 0,3 0 0,-3 1 0,3-1 0,0 2 0,1 0 0,-1-1 0,0 4 0,0-3 0,-1 6 0,2-6 0,1 5 0,-2-4 0,5 2 0,-4-4 0,3 1 0,-1-1 0,2 1 0,-2 0 0,1-1 0,-1 1 0,0 0 0,1 0 0,-1-1 0,2 1 0,0-1 0,0 1 0,2 0 0,4 0 0,-1 0 0,3 0 0,-3 0 0,0-1 0,-1-1 0,1-1 0,0-2 0,0 0 0,-1 0 0,1 0 0,0 0 0,0 0 0,-1 0 0,1 0 0,-1 0 0,1 0 0,-3-2 0,2 2 0,-1-5 0,1 5 0,1-2 0,-3 0 0,2 1 0,-3-3 0,3 4 0,-4-5 0,2 3 0,1-1 0,-3-1 0,4 3 0,-3-3 0,3 3 0,-2-3 0,3 4 0,0-5 0,0 5 0,-1-4 0,4 1 0,-3-2 0,6-1 0,-6-1 0,6-2 0,-5 1 0,4-3 0,-4 6 0,1-3 0,-2 4 0,-2-1 0,1 2 0,-4-1 0,2 12 0,-2-6 0,0 9 0,0-6 0,-2-1 0,2 1 0,-7 0 0,6 0 0,-6 0 0,1 0 0,1-2 0,-3 0 0,3-3 0,0 0 0,1 0 0,-1 0 0,1 0 0,-1 0 0,1 0 0,-4 0 0,3 0 0,-5 0 0,4 0 0,1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4:20:30.936"/>
    </inkml:context>
    <inkml:brush xml:id="br0">
      <inkml:brushProperty name="width" value="0.1" units="cm"/>
      <inkml:brushProperty name="height" value="0.1" units="cm"/>
      <inkml:brushProperty name="color" value="#FFFFFF"/>
    </inkml:brush>
  </inkml:definitions>
  <inkml:trace contextRef="#ctx0" brushRef="#br0">295 1 24575,'-12'0'0,"3"0"0,-2 0 0,6 0 0,-3 0 0,4 0 0,-1 0 0,0 0 0,-2 0 0,-1 0 0,-6 0 0,2 0 0,-3 0 0,4 0 0,0 0 0,3 0 0,1 0 0,2 0 0,0 0 0,0 0 0,1 0 0,-7 0 0,2 0 0,-8 0 0,5 0 0,-3 0 0,1 0 0,5 0 0,-5 0 0,9 0 0,-3 0 0,3 0 0,3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4:20:36.813"/>
    </inkml:context>
    <inkml:brush xml:id="br0">
      <inkml:brushProperty name="width" value="0.1" units="cm"/>
      <inkml:brushProperty name="height" value="0.1" units="cm"/>
      <inkml:brushProperty name="color" value="#FFFFFF"/>
    </inkml:brush>
  </inkml:definitions>
  <inkml:trace contextRef="#ctx0" brushRef="#br0">32 105 24575,'0'16'0,"0"-1"0,0-1 0,0-2 0,0 2 0,0-5 0,0-2 0,0 1 0,0-3 0,0 3 0,0-4 0,0-3 0,0-6 0,0-1 0,0-4 0,0 3 0,0-1 0,0-1 0,0-1 0,2 2 0,-1-3 0,4 0 0,-5 0 0,3-4 0,-1 3 0,-1-2 0,4 3 0,-5 3 0,3 0 0,-3 3 0,2 3 0,-2 10 0,2-1 0,1 9 0,-3-1 0,5 0 0,-1 4 0,2 4 0,-2-4 0,2 8 0,-2-3 0,3 4 0,0 5 0,0-9 0,-3 8 0,2-12 0,-6-1 0,5-7 0,-4-2 0,1-4 0,-2 1 0,0-6 0,0-11 0,0 3 0,0-11 0,0 13 0,0-5 0,0 1 0,0-5 0,0-1 0,0-8 0,0 3 0,-3-3 0,0 5 0,-4-1 0,4 0 0,-2 4 0,4 0 0,-1 4 0,2 0 0,-3 0 0,3 0 0,-3 0 0,3 3 0,0-2 0,0 4 0,0-1 0,0 2 0,0 4 0,0 7 0,0 2 0,0 9 0,0-5 0,0 6 0,0-3 0,0 4 0,0 3 0,0-2 0,0 7 0,0-7 0,0 3 0,0-1 0,0-5 0,0 5 0,0-7 0,0 0 0,0 0 0,0-7 0,0-1 0,0 1 0,0-3 0,0 3 0,-2-5 0,1 1 0,-2-4 0,2-7 0,-3 0 0,3-8 0,-1 1 0,-1 2 0,3-10 0,-3 6 0,3-11 0,0 7 0,0-7 0,0 7 0,0-6 0,0 6 0,0 0 0,0 6 0,0 3 0,0 3 0,0 0 0,0 3 0,0 1 0,0 15 0,0-5 0,3 18 0,-2-9 0,4 4 0,-1 3 0,3 2 0,0 4 0,0 0 0,0 0 0,-1-4 0,1 2 0,-3-9 0,1 1 0,-4-7 0,1-3 0,-2 0 0,0-3 0,2-3 0,-1-11 0,1-2 0,-2-15 0,0-3 0,0 0 0,3-8 0,-2-2 0,3 3 0,-1-6 0,-2 13 0,2 0 0,-3 10 0,0 4 0,3 4 0,-3 3 0,3 5 0,-3 11 0,0 1 0,0 4 0,0-2 0,0-6 0,0 5 0,0-4 0,0 2 0,0-1 0,0-1 0,0 4 0,0-2 0,0 3 0,0 0 0,0 0 0,0 0 0,0-2 0,-3 1 0,3-2 0,-3 0 0,3 0 0,0-3 0,0 0 0,-2-3 0,0 0 0,-2-2 0,2-4 0,-3-2 0,2-8 0,-3-1 0,0-4 0,-4-4 0,3 0 0,-11-7 0,6 2 0,-5 3 0,3-2 0,2 8 0,-1-1 0,4 6 0,1 5 0,3 2 0,1 4 0,1 3 0,1 3 0,2 7 0,0-1 0,0 9 0,0 2 0,0-1 0,0 8 0,0-3 0,0 4 0,0 4 0,0-2 0,3 2 0,1-4 0,3 0 0,0 0 0,-1-8 0,-2 2 0,1-10 0,-5 0 0,5-5 0,-4-2 0,1 0 0,-2 0 0,2-3 0,0 0 0,2-2 0,0 0 0,-1-2 0,-2 0 0,-1-2 0,0-4 0,0 3 0,0-3 0,0 1 0,0 1 0,0-4 0,0 4 0,0-4 0,3 4 0,-3-1 0,2 2 0,0 0 0,1 1 0,1 1 0,1 1 0,-1 2 0,-2 2 0,0 1 0,0 1 0,1 1 0,2 3 0,1 3 0,-1 1 0,4 6 0,-3-9 0,3 5 0,-4-9 0,0 3 0,-1-3 0,1-3 0,0 0 0,0-2 0,-1 0 0,1 0 0,0 0 0,0 0 0,-1 0 0,1 0 0,-2-1 0,-1-2 0,-2-1 0,0-1 0,0 0 0,0-2 0,0-2 0,0-2 0,-3 0 0,3 0 0,-5 0 0,4 3 0,-4 1 0,5-1 0,-4 3 0,3-3 0,-3 6 0,4-2 0,-2-1 0,2-2 0,0-4 0,0-3 0,0 2 0,0-3 0,0 7 0,0-2 0,-5 4 0,4-2 0,-4 3 0,5 1 0,0-2 0,0-2 0,0-5 0,0-3 0,0-2 0,0 2 0,0 2 0,0 3 0,0 3 0,0-3 0,0 6 0,0 0 0,0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224B126A-EBFB-3945-B395-849A2AAB6EE9}" type="slidenum">
              <a:rPr lang="de-DE"/>
              <a:pPr/>
              <a:t>‹#›</a:t>
            </a:fld>
            <a:endParaRPr lang="de-DE"/>
          </a:p>
        </p:txBody>
      </p:sp>
    </p:spTree>
    <p:extLst>
      <p:ext uri="{BB962C8B-B14F-4D97-AF65-F5344CB8AC3E}">
        <p14:creationId xmlns:p14="http://schemas.microsoft.com/office/powerpoint/2010/main" val="34407213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ＭＳ Ｐゴシック" pitchFamily="18" charset="-128"/>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Hello everyone, I am </a:t>
            </a:r>
            <a:r>
              <a:rPr lang="en-US" dirty="0" err="1"/>
              <a:t>Cem</a:t>
            </a:r>
            <a:r>
              <a:rPr lang="en-US" dirty="0"/>
              <a:t>. Today I am presenting the final presentation of my master's thesis</a:t>
            </a:r>
            <a:r>
              <a:rPr lang="en-US" b="1" dirty="0"/>
              <a:t> </a:t>
            </a:r>
            <a:r>
              <a:rPr lang="en-GB" b="1" dirty="0">
                <a:effectLst/>
              </a:rPr>
              <a:t>Analytical 6- degrees of freedom Robotic Grasp Estimation Based on Surface </a:t>
            </a:r>
            <a:r>
              <a:rPr lang="en-GB" b="1" dirty="0" err="1">
                <a:effectLst/>
              </a:rPr>
              <a:t>Normals</a:t>
            </a:r>
            <a:r>
              <a:rPr lang="en-GB" b="1" dirty="0">
                <a:effectLst/>
              </a:rPr>
              <a:t>.</a:t>
            </a:r>
            <a:br>
              <a:rPr lang="en-GB" dirty="0"/>
            </a:br>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1</a:t>
            </a:fld>
            <a:endParaRPr lang="de-DE"/>
          </a:p>
        </p:txBody>
      </p:sp>
    </p:spTree>
    <p:extLst>
      <p:ext uri="{BB962C8B-B14F-4D97-AF65-F5344CB8AC3E}">
        <p14:creationId xmlns:p14="http://schemas.microsoft.com/office/powerpoint/2010/main" val="2563598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DE" dirty="0"/>
              <a:t>Here we have an example from the paper of this methods. </a:t>
            </a:r>
            <a:r>
              <a:rPr lang="en-GB" sz="1800" dirty="0">
                <a:effectLst/>
                <a:latin typeface="NimbusRomNo9L"/>
              </a:rPr>
              <a:t>They state that the L1 norm</a:t>
            </a:r>
            <a:r>
              <a:rPr lang="el-GR" sz="1800" dirty="0">
                <a:effectLst/>
                <a:latin typeface="CMSY10"/>
              </a:rPr>
              <a:t> </a:t>
            </a:r>
            <a:r>
              <a:rPr lang="en-GB" sz="1800" dirty="0">
                <a:effectLst/>
                <a:latin typeface="NimbusRomNo9L"/>
              </a:rPr>
              <a:t>of the zero-moment shift is a good indicator of the surface's characteristics.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800" dirty="0"/>
          </a:p>
          <a:p>
            <a:r>
              <a:rPr lang="en-GB" sz="1800" dirty="0">
                <a:effectLst/>
                <a:latin typeface="NimbusRomNo9L"/>
              </a:rPr>
              <a:t>The </a:t>
            </a:r>
            <a:r>
              <a:rPr lang="en-GB" sz="1800" dirty="0" err="1">
                <a:effectLst/>
                <a:latin typeface="NimbusRomNo9L"/>
              </a:rPr>
              <a:t>colors</a:t>
            </a:r>
            <a:r>
              <a:rPr lang="en-GB" sz="1800" dirty="0">
                <a:effectLst/>
                <a:latin typeface="NimbusRomNo9L"/>
              </a:rPr>
              <a:t>: Red, Yellow, Green, and Blue encode in increasing order the magnitude of the L1 norm of the zero moment shift vector.</a:t>
            </a:r>
          </a:p>
          <a:p>
            <a:r>
              <a:rPr lang="en-GB" sz="1800" dirty="0">
                <a:effectLst/>
                <a:latin typeface="NimbusRomNo9L"/>
              </a:rPr>
              <a:t>High values (Blue here) are observed on ears with high curvatures and low values (Red) on surfaces with low curvatures.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paper was also our inspiration for developing our own method that searches the local surface similarities between object and the gripper finger based on surface </a:t>
            </a:r>
            <a:r>
              <a:rPr lang="en-GB" dirty="0" err="1"/>
              <a:t>normals</a:t>
            </a:r>
            <a:r>
              <a:rPr lang="en-GB" dirty="0"/>
              <a:t>.</a:t>
            </a:r>
          </a:p>
          <a:p>
            <a:endParaRPr lang="en-GB"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10</a:t>
            </a:fld>
            <a:endParaRPr lang="de-DE"/>
          </a:p>
        </p:txBody>
      </p:sp>
    </p:spTree>
    <p:extLst>
      <p:ext uri="{BB962C8B-B14F-4D97-AF65-F5344CB8AC3E}">
        <p14:creationId xmlns:p14="http://schemas.microsoft.com/office/powerpoint/2010/main" val="722514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Data-</a:t>
            </a:r>
            <a:r>
              <a:rPr lang="tr-TR" dirty="0" err="1"/>
              <a:t>driven</a:t>
            </a:r>
            <a:r>
              <a:rPr lang="tr-TR" dirty="0"/>
              <a:t> </a:t>
            </a:r>
            <a:r>
              <a:rPr lang="tr-TR" dirty="0" err="1"/>
              <a:t>approaches</a:t>
            </a:r>
            <a:r>
              <a:rPr lang="tr-TR" dirty="0"/>
              <a:t> </a:t>
            </a:r>
            <a:r>
              <a:rPr lang="tr-TR" dirty="0" err="1"/>
              <a:t>require</a:t>
            </a:r>
            <a:r>
              <a:rPr lang="tr-TR" dirty="0"/>
              <a:t> </a:t>
            </a:r>
            <a:r>
              <a:rPr lang="tr-TR" dirty="0" err="1"/>
              <a:t>training</a:t>
            </a:r>
            <a:r>
              <a:rPr lang="tr-TR" dirty="0"/>
              <a:t> </a:t>
            </a:r>
            <a:r>
              <a:rPr lang="tr-TR" dirty="0" err="1"/>
              <a:t>and</a:t>
            </a:r>
            <a:r>
              <a:rPr lang="tr-TR" dirty="0"/>
              <a:t> </a:t>
            </a:r>
            <a:r>
              <a:rPr lang="tr-TR" dirty="0" err="1"/>
              <a:t>learning</a:t>
            </a:r>
            <a:r>
              <a:rPr lang="tr-TR" dirty="0"/>
              <a:t> </a:t>
            </a:r>
            <a:r>
              <a:rPr lang="tr-TR" dirty="0" err="1"/>
              <a:t>from</a:t>
            </a:r>
            <a:r>
              <a:rPr lang="tr-TR" dirty="0"/>
              <a:t> </a:t>
            </a:r>
            <a:r>
              <a:rPr lang="tr-TR" dirty="0" err="1"/>
              <a:t>huge</a:t>
            </a:r>
            <a:r>
              <a:rPr lang="tr-TR" dirty="0"/>
              <a:t> data </a:t>
            </a:r>
            <a:r>
              <a:rPr lang="tr-TR" dirty="0" err="1"/>
              <a:t>sets</a:t>
            </a:r>
            <a:r>
              <a:rPr lang="tr-TR" dirty="0"/>
              <a:t>.  </a:t>
            </a:r>
            <a:r>
              <a:rPr lang="tr-TR" dirty="0" err="1"/>
              <a:t>This</a:t>
            </a:r>
            <a:r>
              <a:rPr lang="tr-TR" dirty="0"/>
              <a:t> </a:t>
            </a:r>
            <a:r>
              <a:rPr lang="tr-TR" dirty="0" err="1"/>
              <a:t>learning</a:t>
            </a:r>
            <a:r>
              <a:rPr lang="tr-TR" dirty="0"/>
              <a:t> </a:t>
            </a:r>
            <a:r>
              <a:rPr lang="tr-TR" dirty="0" err="1"/>
              <a:t>process</a:t>
            </a:r>
            <a:r>
              <a:rPr lang="tr-TR" dirty="0"/>
              <a:t> is </a:t>
            </a:r>
            <a:r>
              <a:rPr lang="en-GB" dirty="0" err="1"/>
              <a:t>computationaly</a:t>
            </a:r>
            <a:r>
              <a:rPr lang="en-GB" dirty="0"/>
              <a:t> </a:t>
            </a:r>
            <a:r>
              <a:rPr lang="en-GB" dirty="0" err="1"/>
              <a:t>unefficient</a:t>
            </a:r>
            <a:r>
              <a:rPr lang="en-GB" dirty="0"/>
              <a:t>.</a:t>
            </a:r>
            <a:endParaRPr lang="en-DE" dirty="0"/>
          </a:p>
          <a:p>
            <a:endParaRPr lang="en-DE" dirty="0"/>
          </a:p>
          <a:p>
            <a:r>
              <a:rPr lang="en-DE" dirty="0"/>
              <a:t>Besides, Learning based methods might perform poor on unseen objects. Which are </a:t>
            </a:r>
            <a:r>
              <a:rPr lang="en-GB" dirty="0"/>
              <a:t>not included in the dataset or not represented accurately enough in the dataset.</a:t>
            </a:r>
          </a:p>
        </p:txBody>
      </p:sp>
      <p:sp>
        <p:nvSpPr>
          <p:cNvPr id="4" name="Slide Number Placeholder 3"/>
          <p:cNvSpPr>
            <a:spLocks noGrp="1"/>
          </p:cNvSpPr>
          <p:nvPr>
            <p:ph type="sldNum" sz="quarter" idx="5"/>
          </p:nvPr>
        </p:nvSpPr>
        <p:spPr/>
        <p:txBody>
          <a:bodyPr/>
          <a:lstStyle/>
          <a:p>
            <a:fld id="{224B126A-EBFB-3945-B395-849A2AAB6EE9}" type="slidenum">
              <a:rPr lang="de-DE" smtClean="0"/>
              <a:pPr/>
              <a:t>11</a:t>
            </a:fld>
            <a:endParaRPr lang="de-DE"/>
          </a:p>
        </p:txBody>
      </p:sp>
    </p:spTree>
    <p:extLst>
      <p:ext uri="{BB962C8B-B14F-4D97-AF65-F5344CB8AC3E}">
        <p14:creationId xmlns:p14="http://schemas.microsoft.com/office/powerpoint/2010/main" val="1702539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Our goal is to find feasible grasp poses, only examinig the geometry of the object. </a:t>
            </a:r>
            <a:r>
              <a:rPr lang="en-GB" dirty="0"/>
              <a:t>That’s why, </a:t>
            </a:r>
            <a:r>
              <a:rPr lang="en-DE" dirty="0"/>
              <a:t>our method based on surface normals. These surface normals represents the surface orientation of the objects. </a:t>
            </a:r>
          </a:p>
          <a:p>
            <a:endParaRPr lang="en-DE" dirty="0"/>
          </a:p>
          <a:p>
            <a:r>
              <a:rPr lang="en-DE" dirty="0"/>
              <a:t>unlike data-driven approaches, we can exclude the need for training data. </a:t>
            </a:r>
            <a:r>
              <a:rPr lang="en-GB" dirty="0"/>
              <a:t>W</a:t>
            </a:r>
            <a:r>
              <a:rPr lang="en-DE" dirty="0"/>
              <a:t>ithout the traning, we expected to reduce the computational cost. </a:t>
            </a:r>
          </a:p>
          <a:p>
            <a:endParaRPr lang="en-DE" dirty="0"/>
          </a:p>
          <a:p>
            <a:r>
              <a:rPr lang="en-GB" dirty="0"/>
              <a:t>A</a:t>
            </a:r>
            <a:r>
              <a:rPr lang="en-DE" dirty="0"/>
              <a:t>nother advantage of our method is to be more generalized. </a:t>
            </a:r>
            <a:r>
              <a:rPr lang="en-GB" dirty="0"/>
              <a:t>S</a:t>
            </a:r>
            <a:r>
              <a:rPr lang="en-DE" dirty="0"/>
              <a:t>ince there is no learned dataset, our method is expected to </a:t>
            </a:r>
            <a:r>
              <a:rPr lang="en-GB" dirty="0" err="1"/>
              <a:t>perfom</a:t>
            </a:r>
            <a:r>
              <a:rPr lang="en-DE" dirty="0"/>
              <a:t> well on unseen objects.</a:t>
            </a:r>
          </a:p>
          <a:p>
            <a:r>
              <a:rPr lang="en-DE" dirty="0"/>
              <a:t>It ıs also not class based. </a:t>
            </a:r>
            <a:r>
              <a:rPr lang="en-GB" dirty="0"/>
              <a:t>T</a:t>
            </a:r>
            <a:r>
              <a:rPr lang="en-DE" dirty="0"/>
              <a:t>his allows the method to be versitale on grasping various types of objects .</a:t>
            </a:r>
          </a:p>
        </p:txBody>
      </p:sp>
      <p:sp>
        <p:nvSpPr>
          <p:cNvPr id="4" name="Slide Number Placeholder 3"/>
          <p:cNvSpPr>
            <a:spLocks noGrp="1"/>
          </p:cNvSpPr>
          <p:nvPr>
            <p:ph type="sldNum" sz="quarter" idx="5"/>
          </p:nvPr>
        </p:nvSpPr>
        <p:spPr/>
        <p:txBody>
          <a:bodyPr/>
          <a:lstStyle/>
          <a:p>
            <a:fld id="{224B126A-EBFB-3945-B395-849A2AAB6EE9}" type="slidenum">
              <a:rPr lang="de-DE" smtClean="0"/>
              <a:pPr/>
              <a:t>12</a:t>
            </a:fld>
            <a:endParaRPr lang="de-DE"/>
          </a:p>
        </p:txBody>
      </p:sp>
    </p:spTree>
    <p:extLst>
      <p:ext uri="{BB962C8B-B14F-4D97-AF65-F5344CB8AC3E}">
        <p14:creationId xmlns:p14="http://schemas.microsoft.com/office/powerpoint/2010/main" val="203285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DE" noProof="0" dirty="0"/>
              <a:t>Here we have the pipeline overview of the algorithm.  First the point cloud is preprocessed and the region of interest is defined. it is where grasp will occur.</a:t>
            </a:r>
          </a:p>
          <a:p>
            <a:r>
              <a:rPr lang="en-DE" noProof="0" dirty="0"/>
              <a:t>Next we estimate the surfca normals of the pointcloud. Then candidate grasp poses are generated over the point cloud in the region of interest.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noProof="0" dirty="0"/>
              <a:t>T</a:t>
            </a:r>
            <a:r>
              <a:rPr lang="en-DE" noProof="0" dirty="0"/>
              <a:t>hen we check the constraintes. And the grasp poses that collide with the enviorenment are eliminated. </a:t>
            </a:r>
          </a:p>
          <a:p>
            <a:r>
              <a:rPr lang="en-DE" noProof="0" dirty="0"/>
              <a:t>A grasp score is aasigned to each remaining cadidate grasp pose.</a:t>
            </a:r>
          </a:p>
          <a:p>
            <a:r>
              <a:rPr lang="en-DE" noProof="0" dirty="0"/>
              <a:t>The grasp poses are sorted depending on their grasp scores. </a:t>
            </a:r>
          </a:p>
          <a:p>
            <a:r>
              <a:rPr lang="en-DE" noProof="0" dirty="0"/>
              <a:t>The highest scoring 6d grasp pose confşguration given to robots motion palnning. And it is executed by the robot.</a:t>
            </a:r>
          </a:p>
        </p:txBody>
      </p:sp>
      <p:sp>
        <p:nvSpPr>
          <p:cNvPr id="4" name="Slide Number Placeholder 3"/>
          <p:cNvSpPr>
            <a:spLocks noGrp="1"/>
          </p:cNvSpPr>
          <p:nvPr>
            <p:ph type="sldNum" sz="quarter" idx="5"/>
          </p:nvPr>
        </p:nvSpPr>
        <p:spPr/>
        <p:txBody>
          <a:bodyPr/>
          <a:lstStyle/>
          <a:p>
            <a:fld id="{224B126A-EBFB-3945-B395-849A2AAB6EE9}" type="slidenum">
              <a:rPr lang="de-DE" smtClean="0"/>
              <a:pPr/>
              <a:t>13</a:t>
            </a:fld>
            <a:endParaRPr lang="de-DE"/>
          </a:p>
        </p:txBody>
      </p:sp>
    </p:spTree>
    <p:extLst>
      <p:ext uri="{BB962C8B-B14F-4D97-AF65-F5344CB8AC3E}">
        <p14:creationId xmlns:p14="http://schemas.microsoft.com/office/powerpoint/2010/main" val="3077952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capture the point cloud through a </a:t>
            </a:r>
            <a:r>
              <a:rPr lang="en-GB" dirty="0" err="1"/>
              <a:t>rgb</a:t>
            </a:r>
            <a:r>
              <a:rPr lang="en-GB" dirty="0"/>
              <a:t> depth camera.</a:t>
            </a:r>
          </a:p>
          <a:p>
            <a:endParaRPr lang="en-GB" dirty="0"/>
          </a:p>
          <a:p>
            <a:r>
              <a:rPr lang="en-GB" dirty="0"/>
              <a:t>Since </a:t>
            </a:r>
            <a:r>
              <a:rPr lang="en-GB" dirty="0" err="1"/>
              <a:t>rgb</a:t>
            </a:r>
            <a:r>
              <a:rPr lang="en-GB" dirty="0"/>
              <a:t>-d cameras can only see one side of the objects, we can only obtain partial point clouds.</a:t>
            </a:r>
          </a:p>
          <a:p>
            <a:endParaRPr lang="en-GB" dirty="0"/>
          </a:p>
          <a:p>
            <a:r>
              <a:rPr lang="en-GB" dirty="0"/>
              <a:t>here we see the point cloud from cameras perspective.</a:t>
            </a:r>
          </a:p>
          <a:p>
            <a:endParaRPr lang="en-GB" dirty="0"/>
          </a:p>
          <a:p>
            <a:r>
              <a:rPr lang="en-GB" dirty="0"/>
              <a:t>The camera is located on the front right side of the table.</a:t>
            </a:r>
          </a:p>
          <a:p>
            <a:endParaRPr lang="en-GB"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14</a:t>
            </a:fld>
            <a:endParaRPr lang="de-DE"/>
          </a:p>
        </p:txBody>
      </p:sp>
    </p:spTree>
    <p:extLst>
      <p:ext uri="{BB962C8B-B14F-4D97-AF65-F5344CB8AC3E}">
        <p14:creationId xmlns:p14="http://schemas.microsoft.com/office/powerpoint/2010/main" val="117426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assume that we know the region of interest, which in this case, is the table.  And we crop this region by defining a bounding box around it.</a:t>
            </a:r>
          </a:p>
          <a:p>
            <a:endParaRPr lang="en-GB" dirty="0"/>
          </a:p>
          <a:p>
            <a:r>
              <a:rPr lang="en-GB" dirty="0"/>
              <a:t>In the figure, you see the region of interest, where all the target objects are located.</a:t>
            </a:r>
          </a:p>
          <a:p>
            <a:endParaRPr lang="en-GB" dirty="0"/>
          </a:p>
          <a:p>
            <a:r>
              <a:rPr lang="en-GB" dirty="0"/>
              <a:t>To find suitable grasp poses, the algorithm does actually not require defining a region of interest </a:t>
            </a:r>
          </a:p>
          <a:p>
            <a:r>
              <a:rPr lang="en-GB" dirty="0"/>
              <a:t>but wanted to define this region of interest, aiming to reduce the number of points to visit.</a:t>
            </a:r>
          </a:p>
          <a:p>
            <a:endParaRPr lang="en-GB" dirty="0"/>
          </a:p>
          <a:p>
            <a:r>
              <a:rPr lang="en-GB" dirty="0" err="1"/>
              <a:t>Sooo</a:t>
            </a:r>
            <a:r>
              <a:rPr lang="en-GB" dirty="0"/>
              <a:t> actually defining a region of interest does not affect the performance of the developed method</a:t>
            </a:r>
            <a:endParaRPr lang="en-DE" dirty="0"/>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15</a:t>
            </a:fld>
            <a:endParaRPr lang="de-DE"/>
          </a:p>
        </p:txBody>
      </p:sp>
    </p:spTree>
    <p:extLst>
      <p:ext uri="{BB962C8B-B14F-4D97-AF65-F5344CB8AC3E}">
        <p14:creationId xmlns:p14="http://schemas.microsoft.com/office/powerpoint/2010/main" val="4096762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Next we remove the ground surface of the point cloud. </a:t>
            </a:r>
            <a:r>
              <a:rPr lang="en-GB" dirty="0"/>
              <a:t>T</a:t>
            </a:r>
            <a:r>
              <a:rPr lang="en-DE" dirty="0"/>
              <a:t>his because we wanted to optimize the computation time.  </a:t>
            </a:r>
            <a:r>
              <a:rPr lang="en-GB" dirty="0"/>
              <a:t>F</a:t>
            </a:r>
            <a:r>
              <a:rPr lang="en-DE" dirty="0"/>
              <a:t>urther steps we will sample candidate grasp poses on the point cloud. -------</a:t>
            </a:r>
            <a:r>
              <a:rPr lang="en-GB" dirty="0"/>
              <a:t>So c</a:t>
            </a:r>
            <a:r>
              <a:rPr lang="en-DE" dirty="0"/>
              <a:t>andidate grsp poses are sampled on points of the point cloud</a:t>
            </a:r>
          </a:p>
          <a:p>
            <a:r>
              <a:rPr lang="en-DE" dirty="0"/>
              <a:t> and sampling on ground surface wont make sense since they are not desired poses for grasping </a:t>
            </a:r>
          </a:p>
          <a:p>
            <a:endParaRPr lang="en-DE" dirty="0"/>
          </a:p>
          <a:p>
            <a:r>
              <a:rPr lang="en-GB" dirty="0"/>
              <a:t>T</a:t>
            </a:r>
            <a:r>
              <a:rPr lang="en-DE" dirty="0"/>
              <a:t>o remove the ground surface, we define a plane equation.  </a:t>
            </a:r>
            <a:r>
              <a:rPr lang="en-GB" dirty="0"/>
              <a:t>U</a:t>
            </a:r>
            <a:r>
              <a:rPr lang="en-DE" dirty="0"/>
              <a:t>sing </a:t>
            </a:r>
            <a:r>
              <a:rPr lang="en-GB" sz="1800" dirty="0">
                <a:effectLst/>
                <a:latin typeface="CMR12"/>
              </a:rPr>
              <a:t>RANSAC (Random Sample Consensus ) algorithm we segment and remove the planar surface from the point cloud.  With this equation two planes are obtained: The first one, selects inlier points, which lie on the detected plane. The second one, selects outlier points, which are points that do not belong to the detected plane.</a:t>
            </a:r>
          </a:p>
          <a:p>
            <a:r>
              <a:rPr lang="en-GB" sz="1800" dirty="0">
                <a:effectLst/>
                <a:latin typeface="CMR12"/>
              </a:rPr>
              <a:t> By that, we got the point cloud with the removed ground surface. </a:t>
            </a:r>
            <a:endParaRPr lang="en-GB" sz="4000" dirty="0"/>
          </a:p>
          <a:p>
            <a:endParaRPr lang="en-GB" sz="2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16</a:t>
            </a:fld>
            <a:endParaRPr lang="de-DE"/>
          </a:p>
        </p:txBody>
      </p:sp>
    </p:spTree>
    <p:extLst>
      <p:ext uri="{BB962C8B-B14F-4D97-AF65-F5344CB8AC3E}">
        <p14:creationId xmlns:p14="http://schemas.microsoft.com/office/powerpoint/2010/main" val="113396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Our approach for grasp pose estimation is based on surface normals, that’s why an accurate surface normal estimation is very important.</a:t>
            </a:r>
          </a:p>
          <a:p>
            <a:endParaRPr lang="en-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a:t>
            </a:r>
            <a:r>
              <a:rPr lang="en-DE" dirty="0"/>
              <a:t>urface normlas reprents the local orientation of the surface.</a:t>
            </a:r>
            <a:r>
              <a:rPr lang="en-GB"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DE" dirty="0"/>
              <a:t>Here on the figure, normals are reprsented with the black vectors on the point cloud. </a:t>
            </a:r>
          </a:p>
          <a:p>
            <a:r>
              <a:rPr lang="en-DE" dirty="0"/>
              <a:t> In order to obtain surface normals we implemeted a function on point cloud from Open3d that uses KDTree search.</a:t>
            </a:r>
          </a:p>
          <a:p>
            <a:r>
              <a:rPr lang="en-DE" dirty="0"/>
              <a:t> By parameter fine-tuning we got the optimized value for radius as 0.1  and maximum number of neighbors  as 12. This values varies depending on the point cloud. But  thisvalues suits to differt pc as well.</a:t>
            </a:r>
          </a:p>
        </p:txBody>
      </p:sp>
      <p:sp>
        <p:nvSpPr>
          <p:cNvPr id="4" name="Slide Number Placeholder 3"/>
          <p:cNvSpPr>
            <a:spLocks noGrp="1"/>
          </p:cNvSpPr>
          <p:nvPr>
            <p:ph type="sldNum" sz="quarter" idx="5"/>
          </p:nvPr>
        </p:nvSpPr>
        <p:spPr/>
        <p:txBody>
          <a:bodyPr/>
          <a:lstStyle/>
          <a:p>
            <a:fld id="{224B126A-EBFB-3945-B395-849A2AAB6EE9}" type="slidenum">
              <a:rPr lang="de-DE" smtClean="0"/>
              <a:pPr/>
              <a:t>17</a:t>
            </a:fld>
            <a:endParaRPr lang="de-DE"/>
          </a:p>
        </p:txBody>
      </p:sp>
    </p:spTree>
    <p:extLst>
      <p:ext uri="{BB962C8B-B14F-4D97-AF65-F5344CB8AC3E}">
        <p14:creationId xmlns:p14="http://schemas.microsoft.com/office/powerpoint/2010/main" val="383799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a:t>
            </a:r>
            <a:r>
              <a:rPr lang="en-DE" dirty="0"/>
              <a:t>e define the gripper as bounding boxes. We work on paralel jaw gripper, soo One large box for the body of the gripper , two boxes for the body of the fingers and two boxes between fingers that represents the grasping area.</a:t>
            </a:r>
          </a:p>
          <a:p>
            <a:r>
              <a:rPr lang="en-GB" dirty="0"/>
              <a:t>Size of these bounding boxes are corresponds to the actual measurements of the gripper physically.</a:t>
            </a:r>
          </a:p>
          <a:p>
            <a:r>
              <a:rPr lang="en-GB" dirty="0"/>
              <a:t>Using bounding boxes between fingers, we can </a:t>
            </a:r>
            <a:r>
              <a:rPr lang="en-GB" dirty="0" err="1"/>
              <a:t>analyze</a:t>
            </a:r>
            <a:r>
              <a:rPr lang="en-GB" dirty="0"/>
              <a:t> points of the point cloud for grasp pose sampling.</a:t>
            </a:r>
          </a:p>
          <a:p>
            <a:r>
              <a:rPr lang="en-GB" dirty="0"/>
              <a:t> I will explain this further in detail.</a:t>
            </a:r>
          </a:p>
          <a:p>
            <a:endParaRPr lang="en-GB" dirty="0"/>
          </a:p>
          <a:p>
            <a:r>
              <a:rPr lang="en-GB" dirty="0"/>
              <a:t>I addition we make collision detection using the bounding boxes of the body and finger body of the gripper. If points inside those boxes are found then this means gripper </a:t>
            </a:r>
            <a:r>
              <a:rPr lang="en-GB" dirty="0" err="1"/>
              <a:t>woukd</a:t>
            </a:r>
            <a:r>
              <a:rPr lang="en-GB" dirty="0"/>
              <a:t> collide with the experiment </a:t>
            </a:r>
            <a:r>
              <a:rPr lang="en-GB" dirty="0" err="1"/>
              <a:t>enviorenment</a:t>
            </a:r>
            <a:r>
              <a:rPr lang="en-GB" dirty="0"/>
              <a:t>. </a:t>
            </a:r>
          </a:p>
        </p:txBody>
      </p:sp>
      <p:sp>
        <p:nvSpPr>
          <p:cNvPr id="4" name="Slide Number Placeholder 3"/>
          <p:cNvSpPr>
            <a:spLocks noGrp="1"/>
          </p:cNvSpPr>
          <p:nvPr>
            <p:ph type="sldNum" sz="quarter" idx="5"/>
          </p:nvPr>
        </p:nvSpPr>
        <p:spPr/>
        <p:txBody>
          <a:bodyPr/>
          <a:lstStyle/>
          <a:p>
            <a:fld id="{224B126A-EBFB-3945-B395-849A2AAB6EE9}" type="slidenum">
              <a:rPr lang="de-DE" smtClean="0"/>
              <a:pPr/>
              <a:t>18</a:t>
            </a:fld>
            <a:endParaRPr lang="de-DE"/>
          </a:p>
        </p:txBody>
      </p:sp>
    </p:spTree>
    <p:extLst>
      <p:ext uri="{BB962C8B-B14F-4D97-AF65-F5344CB8AC3E}">
        <p14:creationId xmlns:p14="http://schemas.microsoft.com/office/powerpoint/2010/main" val="4267359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a:t>
            </a:r>
            <a:r>
              <a:rPr lang="en-DE" dirty="0"/>
              <a:t>fter creating the gripper representation, we sample candidate </a:t>
            </a:r>
            <a:r>
              <a:rPr lang="en-DE" b="1" dirty="0"/>
              <a:t>six dof </a:t>
            </a:r>
            <a:r>
              <a:rPr lang="en-DE" dirty="0"/>
              <a:t>poses on downsampled point cloud. </a:t>
            </a:r>
          </a:p>
          <a:p>
            <a:r>
              <a:rPr lang="en-GB" dirty="0"/>
              <a:t>In order to </a:t>
            </a:r>
            <a:r>
              <a:rPr lang="en-GB" dirty="0" err="1"/>
              <a:t>analyze</a:t>
            </a:r>
            <a:r>
              <a:rPr lang="en-GB" dirty="0"/>
              <a:t> the point cloud homogeneously</a:t>
            </a:r>
            <a:r>
              <a:rPr lang="en-DE" dirty="0"/>
              <a:t>, we used farthest point sampling from Open3d library.  </a:t>
            </a:r>
          </a:p>
          <a:p>
            <a:r>
              <a:rPr lang="en-DE" dirty="0"/>
              <a:t>In the right side of the slide you can see the down-sampled version of the point cloud.  </a:t>
            </a:r>
          </a:p>
          <a:p>
            <a:endParaRPr lang="en-DE" dirty="0"/>
          </a:p>
          <a:p>
            <a:r>
              <a:rPr lang="en-GB" dirty="0"/>
              <a:t>W</a:t>
            </a:r>
            <a:r>
              <a:rPr lang="en-DE" dirty="0"/>
              <a:t>e generate candidate grasp poses on the points ol downsampled point cloud with random 3 dimensional orientation.</a:t>
            </a:r>
          </a:p>
          <a:p>
            <a:r>
              <a:rPr lang="en-DE" dirty="0"/>
              <a:t>So if point cloud consist of two hunderd thousad points, we only visit twenty thousand points. By that we ensure a </a:t>
            </a:r>
            <a:r>
              <a:rPr lang="en-GB" dirty="0"/>
              <a:t>plausible computation time.</a:t>
            </a:r>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19</a:t>
            </a:fld>
            <a:endParaRPr lang="de-DE"/>
          </a:p>
        </p:txBody>
      </p:sp>
    </p:spTree>
    <p:extLst>
      <p:ext uri="{BB962C8B-B14F-4D97-AF65-F5344CB8AC3E}">
        <p14:creationId xmlns:p14="http://schemas.microsoft.com/office/powerpoint/2010/main" val="193179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First, I want to give you the agenda for the presentation. Initially, I will give a brief introduction.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will look at the </a:t>
            </a:r>
            <a:r>
              <a:rPr lang="en-US" b="1" i="1" dirty="0">
                <a:solidFill>
                  <a:srgbClr val="0E101A"/>
                </a:solidFill>
                <a:effectLst/>
              </a:rPr>
              <a:t>background</a:t>
            </a:r>
            <a:r>
              <a:rPr lang="en-US" dirty="0"/>
              <a:t> </a:t>
            </a:r>
            <a:r>
              <a:rPr lang="en-US" b="1" dirty="0"/>
              <a:t>and motivation </a:t>
            </a:r>
            <a:r>
              <a:rPr lang="en-US" dirty="0"/>
              <a:t>of the topic; then, I will explain the </a:t>
            </a:r>
            <a:r>
              <a:rPr lang="en-US" b="1" i="1" dirty="0">
                <a:solidFill>
                  <a:srgbClr val="0E101A"/>
                </a:solidFill>
                <a:effectLst/>
              </a:rPr>
              <a:t>methodology </a:t>
            </a:r>
            <a:r>
              <a:rPr lang="en-US" dirty="0"/>
              <a:t>of the research.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After analyzing the </a:t>
            </a:r>
            <a:r>
              <a:rPr lang="en-US" b="1" i="1" dirty="0">
                <a:solidFill>
                  <a:srgbClr val="0E101A"/>
                </a:solidFill>
                <a:effectLst/>
              </a:rPr>
              <a:t>methodology</a:t>
            </a:r>
            <a:r>
              <a:rPr lang="en-US" dirty="0"/>
              <a:t>, I will share the </a:t>
            </a:r>
            <a:r>
              <a:rPr lang="en-US" b="1" dirty="0"/>
              <a:t>results.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finally, I will</a:t>
            </a:r>
            <a:r>
              <a:rPr lang="en-US" b="1" i="1" dirty="0">
                <a:solidFill>
                  <a:srgbClr val="0E101A"/>
                </a:solidFill>
                <a:effectLst/>
              </a:rPr>
              <a:t>  conclude </a:t>
            </a:r>
            <a:r>
              <a:rPr lang="en-US" b="0" i="0" dirty="0">
                <a:solidFill>
                  <a:srgbClr val="0E101A"/>
                </a:solidFill>
                <a:effectLst/>
              </a:rPr>
              <a:t>the topic and give potential</a:t>
            </a:r>
            <a:r>
              <a:rPr lang="en-US" b="1" i="1" dirty="0">
                <a:solidFill>
                  <a:srgbClr val="0E101A"/>
                </a:solidFill>
                <a:effectLst/>
              </a:rPr>
              <a:t> future work</a:t>
            </a:r>
            <a:r>
              <a:rPr lang="en-US" dirty="0"/>
              <a:t>. </a:t>
            </a:r>
            <a:endParaRPr lang="de-DE" dirty="0"/>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2</a:t>
            </a:fld>
            <a:endParaRPr lang="de-DE"/>
          </a:p>
        </p:txBody>
      </p:sp>
    </p:spTree>
    <p:extLst>
      <p:ext uri="{BB962C8B-B14F-4D97-AF65-F5344CB8AC3E}">
        <p14:creationId xmlns:p14="http://schemas.microsoft.com/office/powerpoint/2010/main" val="3893200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After initiating the candidate grasp pose, it is aligned to the object point cloud with dominant normal direction.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We compute dominant normal by averaging </a:t>
            </a:r>
            <a:r>
              <a:rPr lang="en-GB" dirty="0" err="1">
                <a:effectLst/>
                <a:latin typeface="CMR12"/>
              </a:rPr>
              <a:t>normals</a:t>
            </a:r>
            <a:r>
              <a:rPr lang="en-GB" dirty="0">
                <a:effectLst/>
                <a:latin typeface="CMR12"/>
              </a:rPr>
              <a:t> of each point between the gripper fingers, which is the grasping area.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Here for example, let us assume, we have here the bounding box of the grasping area. The dominant normal is the average  of all those normal vectors inside the blue box.</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Here, dominant normal is </a:t>
            </a:r>
            <a:r>
              <a:rPr lang="en-GB" dirty="0" err="1">
                <a:effectLst/>
                <a:latin typeface="CMR12"/>
              </a:rPr>
              <a:t>demostraded</a:t>
            </a:r>
            <a:r>
              <a:rPr lang="en-GB" dirty="0">
                <a:effectLst/>
                <a:latin typeface="CMR12"/>
              </a:rPr>
              <a:t> in red vector.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 When we multiply dominant normal by minus 1, we get </a:t>
            </a:r>
            <a:r>
              <a:rPr lang="en-GB" dirty="0" err="1">
                <a:effectLst/>
                <a:latin typeface="CMR12"/>
              </a:rPr>
              <a:t>oposite</a:t>
            </a:r>
            <a:r>
              <a:rPr lang="en-GB" dirty="0">
                <a:effectLst/>
                <a:latin typeface="CMR12"/>
              </a:rPr>
              <a:t> direction for the dominant normal , and it is the desired normal of the aligned grasp pose.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CMR12"/>
            </a:endParaRPr>
          </a:p>
        </p:txBody>
      </p:sp>
      <p:sp>
        <p:nvSpPr>
          <p:cNvPr id="4" name="Slide Number Placeholder 3"/>
          <p:cNvSpPr>
            <a:spLocks noGrp="1"/>
          </p:cNvSpPr>
          <p:nvPr>
            <p:ph type="sldNum" sz="quarter" idx="5"/>
          </p:nvPr>
        </p:nvSpPr>
        <p:spPr/>
        <p:txBody>
          <a:bodyPr/>
          <a:lstStyle/>
          <a:p>
            <a:fld id="{224B126A-EBFB-3945-B395-849A2AAB6EE9}" type="slidenum">
              <a:rPr lang="de-DE" smtClean="0"/>
              <a:pPr/>
              <a:t>20</a:t>
            </a:fld>
            <a:endParaRPr lang="de-DE"/>
          </a:p>
        </p:txBody>
      </p:sp>
    </p:spTree>
    <p:extLst>
      <p:ext uri="{BB962C8B-B14F-4D97-AF65-F5344CB8AC3E}">
        <p14:creationId xmlns:p14="http://schemas.microsoft.com/office/powerpoint/2010/main" val="2369552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Then, we calculate the angle between desired normal and the normal of the random oriented gripper. Here it is shown on the left in blue.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Afterwards, we rotate blue gripper with this angle and obtain the aligned gripper pose.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You can see the aligned gripper pose in the </a:t>
            </a:r>
            <a:r>
              <a:rPr lang="en-GB" dirty="0" err="1">
                <a:effectLst/>
                <a:latin typeface="CMR12"/>
              </a:rPr>
              <a:t>magneta</a:t>
            </a:r>
            <a:r>
              <a:rPr lang="en-GB" dirty="0">
                <a:effectLst/>
                <a:latin typeface="CMR12"/>
              </a:rPr>
              <a:t> </a:t>
            </a:r>
            <a:r>
              <a:rPr lang="en-GB" dirty="0" err="1">
                <a:effectLst/>
                <a:latin typeface="CMR12"/>
              </a:rPr>
              <a:t>color</a:t>
            </a:r>
            <a:r>
              <a:rPr lang="en-GB" dirty="0">
                <a:effectLst/>
                <a:latin typeface="CMR12"/>
              </a:rPr>
              <a:t>. It is aligned to the curve of the mug.</a:t>
            </a:r>
            <a:r>
              <a:rPr lang="en-DE" b="0" dirty="0">
                <a:solidFill>
                  <a:srgbClr val="B5CEA8"/>
                </a:solidFill>
                <a:effectLst/>
                <a:latin typeface="Menlo" panose="020B0609030804020204" pitchFamily="49" charset="0"/>
              </a:rPr>
              <a:t> </a:t>
            </a:r>
            <a:endParaRPr lang="en-DE" b="0" dirty="0">
              <a:solidFill>
                <a:srgbClr val="CCCCCC"/>
              </a:solidFill>
              <a:effectLst/>
              <a:latin typeface="Menlo" panose="020B060903080402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CMR12"/>
            </a:endParaRPr>
          </a:p>
        </p:txBody>
      </p:sp>
      <p:sp>
        <p:nvSpPr>
          <p:cNvPr id="4" name="Slide Number Placeholder 3"/>
          <p:cNvSpPr>
            <a:spLocks noGrp="1"/>
          </p:cNvSpPr>
          <p:nvPr>
            <p:ph type="sldNum" sz="quarter" idx="5"/>
          </p:nvPr>
        </p:nvSpPr>
        <p:spPr/>
        <p:txBody>
          <a:bodyPr/>
          <a:lstStyle/>
          <a:p>
            <a:fld id="{224B126A-EBFB-3945-B395-849A2AAB6EE9}" type="slidenum">
              <a:rPr lang="de-DE" smtClean="0"/>
              <a:pPr/>
              <a:t>21</a:t>
            </a:fld>
            <a:endParaRPr lang="de-DE"/>
          </a:p>
        </p:txBody>
      </p:sp>
    </p:spTree>
    <p:extLst>
      <p:ext uri="{BB962C8B-B14F-4D97-AF65-F5344CB8AC3E}">
        <p14:creationId xmlns:p14="http://schemas.microsoft.com/office/powerpoint/2010/main" val="27165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Soo, Once the gripper is aligned, the grasp poses are sampled by rotating them around the x-axis. it is rotated every 30 degrees until a full round is completed. This means we obtain twelve pose for each grasp point. here on the example figure, it is rotated by 90 </a:t>
            </a:r>
            <a:r>
              <a:rPr lang="en-GB" dirty="0" err="1">
                <a:effectLst/>
                <a:latin typeface="CMR12"/>
              </a:rPr>
              <a:t>degress</a:t>
            </a:r>
            <a:r>
              <a:rPr lang="en-GB" dirty="0">
                <a:effectLst/>
                <a:latin typeface="CMR12"/>
              </a:rPr>
              <a:t>, it is just to show this rotation clearly.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Then we check our constraint. So we check whether any of these rotated poses collide with the point cloud if so we eliminate the pose.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To check the collision we look if any points are inside gripper body or gripper fingers body.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CMR12"/>
              </a:rPr>
              <a:t>At the end , this whole grasp pose sampling is repeated for different grasp widths from 2 cm to 10 cm.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Any other rotation angle or grasp width is also possible. these are actually parameters of the algorithm</a:t>
            </a:r>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22</a:t>
            </a:fld>
            <a:endParaRPr lang="de-DE"/>
          </a:p>
        </p:txBody>
      </p:sp>
    </p:spTree>
    <p:extLst>
      <p:ext uri="{BB962C8B-B14F-4D97-AF65-F5344CB8AC3E}">
        <p14:creationId xmlns:p14="http://schemas.microsoft.com/office/powerpoint/2010/main" val="3924975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Here we have the representation of the gripper fingers and the grasping area in between. (red and green surfaces)</a:t>
            </a:r>
          </a:p>
          <a:p>
            <a:endParaRPr lang="en-GB" dirty="0"/>
          </a:p>
          <a:p>
            <a:r>
              <a:rPr lang="en-GB" dirty="0"/>
              <a:t>In order t</a:t>
            </a:r>
            <a:r>
              <a:rPr lang="en-DE" dirty="0"/>
              <a:t>o search for the surface similaries between object’s surface and gripper finger, </a:t>
            </a:r>
            <a:r>
              <a:rPr lang="en-GB" dirty="0"/>
              <a:t>W</a:t>
            </a:r>
            <a:r>
              <a:rPr lang="en-DE" dirty="0"/>
              <a:t>e first compute surface normals of each gripper finger.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CMR12"/>
              </a:rPr>
              <a:t>This normal of the red finger surface is calculated by subtracting </a:t>
            </a:r>
            <a:r>
              <a:rPr lang="en-GB" sz="1800" dirty="0" err="1">
                <a:effectLst/>
                <a:latin typeface="CMR12"/>
              </a:rPr>
              <a:t>center</a:t>
            </a:r>
            <a:r>
              <a:rPr lang="en-GB" sz="1800" dirty="0">
                <a:effectLst/>
                <a:latin typeface="CMR12"/>
              </a:rPr>
              <a:t> of the finger's bounding box on the right side from that on the left side.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800"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CMR12"/>
              </a:rPr>
              <a:t>Then obtained vector, is here the red arrow, is normalized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800"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CMR12"/>
              </a:rPr>
              <a:t>The </a:t>
            </a:r>
            <a:r>
              <a:rPr lang="en-GB" sz="1800" dirty="0" err="1">
                <a:effectLst/>
                <a:latin typeface="CMR12"/>
              </a:rPr>
              <a:t>normals</a:t>
            </a:r>
            <a:r>
              <a:rPr lang="en-GB" sz="1800" dirty="0">
                <a:effectLst/>
                <a:latin typeface="CMR12"/>
              </a:rPr>
              <a:t> of the fingers have the same magnitude and opposite directions. So the black arrow represents the normal of the gripper finger on the right side.</a:t>
            </a:r>
            <a:endParaRPr lang="en-DE" b="1"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23</a:t>
            </a:fld>
            <a:endParaRPr lang="de-DE"/>
          </a:p>
        </p:txBody>
      </p:sp>
    </p:spTree>
    <p:extLst>
      <p:ext uri="{BB962C8B-B14F-4D97-AF65-F5344CB8AC3E}">
        <p14:creationId xmlns:p14="http://schemas.microsoft.com/office/powerpoint/2010/main" val="3933238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CMR12"/>
              </a:rPr>
              <a:t>After sampling the candidate grasp pose and rotating it by 30 degrees. The colliding grasp poses are eliminated.</a:t>
            </a:r>
          </a:p>
          <a:p>
            <a:r>
              <a:rPr lang="en-GB" sz="1200" dirty="0">
                <a:effectLst/>
                <a:latin typeface="CMR12"/>
              </a:rPr>
              <a:t>Now , We calculate the grasp score for each non colliding pose. </a:t>
            </a:r>
          </a:p>
          <a:p>
            <a:r>
              <a:rPr lang="en-GB" sz="1200" dirty="0">
                <a:effectLst/>
                <a:latin typeface="CMR12"/>
              </a:rPr>
              <a:t>In order to compute grasp score we define surface similarity metric. </a:t>
            </a:r>
          </a:p>
          <a:p>
            <a:r>
              <a:rPr lang="en-GB" sz="1200" dirty="0">
                <a:latin typeface="CMR12"/>
              </a:rPr>
              <a:t>S</a:t>
            </a:r>
            <a:r>
              <a:rPr lang="en-GB" sz="1200" dirty="0">
                <a:effectLst/>
                <a:latin typeface="CMR12"/>
              </a:rPr>
              <a:t>imilarity error between the object surface and gripper finger is defined.</a:t>
            </a:r>
          </a:p>
          <a:p>
            <a:endParaRPr lang="en-GB" sz="1200" dirty="0">
              <a:effectLst/>
              <a:latin typeface="CMR12"/>
            </a:endParaRPr>
          </a:p>
          <a:p>
            <a:r>
              <a:rPr lang="en-GB" sz="1200" dirty="0">
                <a:effectLst/>
                <a:latin typeface="CMR12"/>
              </a:rPr>
              <a:t>The surface </a:t>
            </a:r>
            <a:r>
              <a:rPr lang="en-GB" sz="1200" dirty="0" err="1">
                <a:effectLst/>
                <a:latin typeface="CMR12"/>
              </a:rPr>
              <a:t>normals</a:t>
            </a:r>
            <a:r>
              <a:rPr lang="en-GB" sz="1200" dirty="0">
                <a:effectLst/>
                <a:latin typeface="CMR12"/>
              </a:rPr>
              <a:t> of the object point inside the current aligned and rotated pose  	and the surface normal of the finger 	are summed.</a:t>
            </a:r>
          </a:p>
          <a:p>
            <a:endParaRPr lang="en-GB" sz="1200" dirty="0">
              <a:effectLst/>
              <a:latin typeface="CMR12"/>
            </a:endParaRPr>
          </a:p>
          <a:p>
            <a:r>
              <a:rPr lang="en-GB" sz="1200" dirty="0">
                <a:effectLst/>
                <a:latin typeface="CMR12"/>
              </a:rPr>
              <a:t>I mean, we have two boxes in the grasping area, </a:t>
            </a:r>
          </a:p>
          <a:p>
            <a:r>
              <a:rPr lang="en-GB" sz="1200" dirty="0">
                <a:effectLst/>
                <a:latin typeface="CMR12"/>
              </a:rPr>
              <a:t>and each point normal in the first bounding box is summed with the corresponding finger normal to that box </a:t>
            </a:r>
          </a:p>
          <a:p>
            <a:endParaRPr lang="en-GB" sz="1200" dirty="0">
              <a:effectLst/>
              <a:latin typeface="CMR12"/>
            </a:endParaRPr>
          </a:p>
          <a:p>
            <a:r>
              <a:rPr lang="en-GB" sz="1200" dirty="0">
                <a:effectLst/>
                <a:latin typeface="CMR12"/>
              </a:rPr>
              <a:t>and the points in the other box are summed with the normal of the other finger. </a:t>
            </a:r>
          </a:p>
          <a:p>
            <a:endParaRPr lang="en-GB" sz="1200"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effectLst/>
                <a:latin typeface="CMR12"/>
              </a:rPr>
              <a:t>Soo, we obtain the difference between the </a:t>
            </a:r>
            <a:r>
              <a:rPr lang="en-GB" sz="1200" dirty="0" err="1">
                <a:effectLst/>
                <a:latin typeface="CMR12"/>
              </a:rPr>
              <a:t>normals</a:t>
            </a:r>
            <a:r>
              <a:rPr lang="en-GB" sz="1200" dirty="0">
                <a:effectLst/>
                <a:latin typeface="CMR12"/>
              </a:rPr>
              <a:t> by adding them to each other. </a:t>
            </a:r>
          </a:p>
          <a:p>
            <a:endParaRPr lang="en-GB" sz="1200" dirty="0">
              <a:latin typeface="CMR12"/>
            </a:endParaRPr>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24</a:t>
            </a:fld>
            <a:endParaRPr lang="de-DE"/>
          </a:p>
        </p:txBody>
      </p:sp>
    </p:spTree>
    <p:extLst>
      <p:ext uri="{BB962C8B-B14F-4D97-AF65-F5344CB8AC3E}">
        <p14:creationId xmlns:p14="http://schemas.microsoft.com/office/powerpoint/2010/main" val="1459128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effectLst/>
              <a:latin typeface="CMR12"/>
            </a:endParaRPr>
          </a:p>
          <a:p>
            <a:r>
              <a:rPr lang="en-GB" sz="1200" dirty="0">
                <a:effectLst/>
                <a:latin typeface="CMR12"/>
              </a:rPr>
              <a:t>The resulting error is inserted into the gaussian function that maps the grasp score for the point.  İn his function : mean value is a zero vector and Sigma is a 3d unit matrix.</a:t>
            </a:r>
          </a:p>
          <a:p>
            <a:r>
              <a:rPr lang="en-GB" sz="1200" dirty="0">
                <a:effectLst/>
                <a:latin typeface="CMR12"/>
              </a:rPr>
              <a:t>Then we normalize the grasp score.  By that we obtain grasp scores between 0 and 1.</a:t>
            </a:r>
          </a:p>
          <a:p>
            <a:endParaRPr lang="en-GB" sz="1200" dirty="0">
              <a:effectLst/>
              <a:latin typeface="CMR12"/>
            </a:endParaRPr>
          </a:p>
          <a:p>
            <a:r>
              <a:rPr lang="en-GB" sz="1200" dirty="0">
                <a:effectLst/>
                <a:latin typeface="CMR12"/>
              </a:rPr>
              <a:t>This process iterated for all points inside gripper fingers.</a:t>
            </a:r>
          </a:p>
          <a:p>
            <a:endParaRPr lang="en-GB" sz="1200" dirty="0">
              <a:effectLst/>
              <a:latin typeface="CMR12"/>
            </a:endParaRPr>
          </a:p>
          <a:p>
            <a:r>
              <a:rPr lang="en-GB" sz="1200" dirty="0">
                <a:effectLst/>
                <a:latin typeface="CMR12"/>
              </a:rPr>
              <a:t>AND </a:t>
            </a:r>
          </a:p>
          <a:p>
            <a:r>
              <a:rPr lang="en-GB" sz="1200" dirty="0">
                <a:latin typeface="CMR12"/>
              </a:rPr>
              <a:t>Overall grasp score of the candidate grasp pose is calculated by averaging grasp scores of each of those point.</a:t>
            </a:r>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25</a:t>
            </a:fld>
            <a:endParaRPr lang="de-DE"/>
          </a:p>
        </p:txBody>
      </p:sp>
    </p:spTree>
    <p:extLst>
      <p:ext uri="{BB962C8B-B14F-4D97-AF65-F5344CB8AC3E}">
        <p14:creationId xmlns:p14="http://schemas.microsoft.com/office/powerpoint/2010/main" val="4188796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Here we have table for grasp score representation.</a:t>
            </a:r>
          </a:p>
          <a:p>
            <a:endParaRPr lang="en-DE" dirty="0"/>
          </a:p>
          <a:p>
            <a:r>
              <a:rPr lang="en-DE" dirty="0"/>
              <a:t>High-scoring grasp poses are represented in green, mediocare ones are in yellow and the low-scoring grasp poses are represented in red.</a:t>
            </a:r>
          </a:p>
          <a:p>
            <a:endParaRPr lang="en-DE" dirty="0"/>
          </a:p>
          <a:p>
            <a:r>
              <a:rPr lang="en-DE" dirty="0"/>
              <a:t>In figure on the right you can see here for example high-scoring grasp pose is represneted in green a</a:t>
            </a:r>
            <a:r>
              <a:rPr lang="en-GB" dirty="0" err="1"/>
              <a:t>nd</a:t>
            </a:r>
            <a:endParaRPr lang="en-GB" dirty="0"/>
          </a:p>
          <a:p>
            <a:endParaRPr lang="en-GB" dirty="0"/>
          </a:p>
          <a:p>
            <a:r>
              <a:rPr lang="en-DE" dirty="0"/>
              <a:t> here bottom right, low scoring grasp pose in orange.</a:t>
            </a:r>
          </a:p>
        </p:txBody>
      </p:sp>
      <p:sp>
        <p:nvSpPr>
          <p:cNvPr id="4" name="Slide Number Placeholder 3"/>
          <p:cNvSpPr>
            <a:spLocks noGrp="1"/>
          </p:cNvSpPr>
          <p:nvPr>
            <p:ph type="sldNum" sz="quarter" idx="5"/>
          </p:nvPr>
        </p:nvSpPr>
        <p:spPr/>
        <p:txBody>
          <a:bodyPr/>
          <a:lstStyle/>
          <a:p>
            <a:fld id="{224B126A-EBFB-3945-B395-849A2AAB6EE9}" type="slidenum">
              <a:rPr lang="de-DE" smtClean="0"/>
              <a:pPr/>
              <a:t>26</a:t>
            </a:fld>
            <a:endParaRPr lang="de-DE"/>
          </a:p>
        </p:txBody>
      </p:sp>
    </p:spTree>
    <p:extLst>
      <p:ext uri="{BB962C8B-B14F-4D97-AF65-F5344CB8AC3E}">
        <p14:creationId xmlns:p14="http://schemas.microsoft.com/office/powerpoint/2010/main" val="1134375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After generating candidate grasp poses, we obtained too many poses on the edges of the reigon of interest. Those poses had high grasp scores because the edge surfaces of the point cloud are flat. </a:t>
            </a:r>
          </a:p>
          <a:p>
            <a:r>
              <a:rPr lang="en-DE" dirty="0"/>
              <a:t>However, these are obiously not feasible. </a:t>
            </a:r>
          </a:p>
          <a:p>
            <a:r>
              <a:rPr lang="en-GB" dirty="0"/>
              <a:t>And, T</a:t>
            </a:r>
            <a:r>
              <a:rPr lang="en-DE" dirty="0"/>
              <a:t>his situtation </a:t>
            </a:r>
            <a:r>
              <a:rPr lang="en-GB" dirty="0"/>
              <a:t>harms the algorithm by increasing the computational time.</a:t>
            </a:r>
          </a:p>
          <a:p>
            <a:r>
              <a:rPr lang="en-GB" dirty="0"/>
              <a:t>To eliminate candidate grasp poses on the edges, we defined a smaller region of interest . to do that we define a smaller bounding box around the objects. And grasp poses are sampled in this area. Those at the edges of the smaller area collide with the initial region of interest. so they are </a:t>
            </a:r>
            <a:r>
              <a:rPr lang="en-GB" dirty="0" err="1"/>
              <a:t>eliminated.By</a:t>
            </a:r>
            <a:r>
              <a:rPr lang="en-GB" dirty="0"/>
              <a:t> eliminating the poses on the edges, process time of the method is decreased. and only suitable grasp poses are left</a:t>
            </a:r>
          </a:p>
          <a:p>
            <a:r>
              <a:rPr lang="en-GB" dirty="0"/>
              <a:t>(ensure redundancy, </a:t>
            </a:r>
            <a:r>
              <a:rPr lang="en-GB" dirty="0" err="1"/>
              <a:t>incase</a:t>
            </a:r>
            <a:r>
              <a:rPr lang="en-GB" dirty="0"/>
              <a:t> all the non feasible surfaces are not removed in surface removing part )</a:t>
            </a:r>
          </a:p>
        </p:txBody>
      </p:sp>
      <p:sp>
        <p:nvSpPr>
          <p:cNvPr id="4" name="Slide Number Placeholder 3"/>
          <p:cNvSpPr>
            <a:spLocks noGrp="1"/>
          </p:cNvSpPr>
          <p:nvPr>
            <p:ph type="sldNum" sz="quarter" idx="5"/>
          </p:nvPr>
        </p:nvSpPr>
        <p:spPr/>
        <p:txBody>
          <a:bodyPr/>
          <a:lstStyle/>
          <a:p>
            <a:fld id="{224B126A-EBFB-3945-B395-849A2AAB6EE9}" type="slidenum">
              <a:rPr lang="de-DE" smtClean="0"/>
              <a:pPr/>
              <a:t>27</a:t>
            </a:fld>
            <a:endParaRPr lang="de-DE"/>
          </a:p>
        </p:txBody>
      </p:sp>
    </p:spTree>
    <p:extLst>
      <p:ext uri="{BB962C8B-B14F-4D97-AF65-F5344CB8AC3E}">
        <p14:creationId xmlns:p14="http://schemas.microsoft.com/office/powerpoint/2010/main" val="1232633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tested our  method in two parts: First we tested highest grasp poses on 6 objects in real life. </a:t>
            </a:r>
          </a:p>
          <a:p>
            <a:endParaRPr lang="en-DE" dirty="0"/>
          </a:p>
          <a:p>
            <a:r>
              <a:rPr lang="en-GB" dirty="0"/>
              <a:t>T</a:t>
            </a:r>
            <a:r>
              <a:rPr lang="en-DE" dirty="0"/>
              <a:t>hese objects are : </a:t>
            </a:r>
            <a:r>
              <a:rPr lang="en-GB" dirty="0"/>
              <a:t>metal mug,  plastic mug, a wicker basket, a plate, shampoo and a jug lid.</a:t>
            </a:r>
          </a:p>
          <a:p>
            <a:endParaRPr lang="en-GB" dirty="0"/>
          </a:p>
          <a:p>
            <a:r>
              <a:rPr lang="en-GB" dirty="0"/>
              <a:t>We individually placed the objects on the table and capture the point cloud of the objects,</a:t>
            </a:r>
          </a:p>
          <a:p>
            <a:r>
              <a:rPr lang="en-GB" dirty="0"/>
              <a:t> then method found the highest-scoring grasp poses.</a:t>
            </a:r>
          </a:p>
          <a:p>
            <a:r>
              <a:rPr lang="en-GB" dirty="0"/>
              <a:t>This high-scoring grasp poses are given to the robots motion planning and the robot tried to execute the grasp pose.</a:t>
            </a:r>
          </a:p>
          <a:p>
            <a:endParaRPr lang="en-GB" dirty="0"/>
          </a:p>
          <a:p>
            <a:r>
              <a:rPr lang="en-GB" dirty="0"/>
              <a:t>In the next part of the experiment, we sampled grasp poses on reconstructed point clouds.</a:t>
            </a:r>
          </a:p>
          <a:p>
            <a:endParaRPr lang="en-GB" dirty="0"/>
          </a:p>
          <a:p>
            <a:endParaRPr lang="en-GB" dirty="0"/>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28</a:t>
            </a:fld>
            <a:endParaRPr lang="de-DE"/>
          </a:p>
        </p:txBody>
      </p:sp>
    </p:spTree>
    <p:extLst>
      <p:ext uri="{BB962C8B-B14F-4D97-AF65-F5344CB8AC3E}">
        <p14:creationId xmlns:p14="http://schemas.microsoft.com/office/powerpoint/2010/main" val="2342610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First test was on wicker basket. The point cloud of the basket was accurate; and Our algorithm found multiple high-scoring grasp poses on this accurate point cloud. Then we gave the 6 dimensional grasp configurations including the grasp width to robots motion planning.</a:t>
            </a:r>
          </a:p>
          <a:p>
            <a:endParaRPr lang="en-DE" dirty="0"/>
          </a:p>
          <a:p>
            <a:r>
              <a:rPr lang="en-DE" dirty="0"/>
              <a:t>All grasping attempts are executed by the robot,,,soo the test on wicker basket was very succesfull. </a:t>
            </a:r>
          </a:p>
          <a:p>
            <a:endParaRPr lang="en-DE" dirty="0"/>
          </a:p>
          <a:p>
            <a:r>
              <a:rPr lang="en-GB" dirty="0"/>
              <a:t>the method found feasible grasp poses and the robot was able to perform these poses on every trial.</a:t>
            </a:r>
          </a:p>
          <a:p>
            <a:endParaRPr lang="en-GB" dirty="0"/>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29</a:t>
            </a:fld>
            <a:endParaRPr lang="de-DE"/>
          </a:p>
        </p:txBody>
      </p:sp>
    </p:spTree>
    <p:extLst>
      <p:ext uri="{BB962C8B-B14F-4D97-AF65-F5344CB8AC3E}">
        <p14:creationId xmlns:p14="http://schemas.microsoft.com/office/powerpoint/2010/main" val="399844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Robotic grasping is the manipulation and grasping of objects using a robot's grippers</a:t>
            </a:r>
          </a:p>
          <a:p>
            <a:r>
              <a:rPr lang="en-GB" dirty="0"/>
              <a:t>Sensors and algorithms are used to </a:t>
            </a:r>
            <a:r>
              <a:rPr lang="en-GB" dirty="0" err="1"/>
              <a:t>analyze</a:t>
            </a:r>
            <a:r>
              <a:rPr lang="en-GB" dirty="0"/>
              <a:t> and understand the shape, size and position of the object.</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Typically in the grasping process, the hand's trajectory is planned, the object is approached, and the gripper is closed around it.</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Grasping is a complex task due to the variability in object shapes, sizes, and materials. It actually requires pretty complex algorithms.</a:t>
            </a:r>
          </a:p>
          <a:p>
            <a:r>
              <a:rPr lang="en-GB" dirty="0"/>
              <a:t>Robots learn to grasp objects through advanced analytical algorithms and data-driven methods.</a:t>
            </a:r>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3</a:t>
            </a:fld>
            <a:endParaRPr lang="de-DE"/>
          </a:p>
        </p:txBody>
      </p:sp>
    </p:spTree>
    <p:extLst>
      <p:ext uri="{BB962C8B-B14F-4D97-AF65-F5344CB8AC3E}">
        <p14:creationId xmlns:p14="http://schemas.microsoft.com/office/powerpoint/2010/main" val="2822808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Here we can see the video of the robot while executing the grasp pose found by our metod.</a:t>
            </a:r>
          </a:p>
          <a:p>
            <a:endParaRPr lang="en-DE" dirty="0"/>
          </a:p>
          <a:p>
            <a:r>
              <a:rPr lang="en-DE" dirty="0"/>
              <a:t>let us watch it quickly.</a:t>
            </a:r>
          </a:p>
        </p:txBody>
      </p:sp>
      <p:sp>
        <p:nvSpPr>
          <p:cNvPr id="4" name="Slide Number Placeholder 3"/>
          <p:cNvSpPr>
            <a:spLocks noGrp="1"/>
          </p:cNvSpPr>
          <p:nvPr>
            <p:ph type="sldNum" sz="quarter" idx="5"/>
          </p:nvPr>
        </p:nvSpPr>
        <p:spPr/>
        <p:txBody>
          <a:bodyPr/>
          <a:lstStyle/>
          <a:p>
            <a:fld id="{224B126A-EBFB-3945-B395-849A2AAB6EE9}" type="slidenum">
              <a:rPr lang="de-DE" smtClean="0"/>
              <a:pPr/>
              <a:t>30</a:t>
            </a:fld>
            <a:endParaRPr lang="de-DE"/>
          </a:p>
        </p:txBody>
      </p:sp>
    </p:spTree>
    <p:extLst>
      <p:ext uri="{BB962C8B-B14F-4D97-AF65-F5344CB8AC3E}">
        <p14:creationId xmlns:p14="http://schemas.microsoft.com/office/powerpoint/2010/main" val="754652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Here we have the reconstruced point cloud of a metal mug.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DE" dirty="0"/>
              <a:t>And it is obtained as a mesh from the YCB data set.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 used the </a:t>
            </a:r>
            <a:r>
              <a:rPr lang="en-GB" dirty="0" err="1"/>
              <a:t>meshlab</a:t>
            </a:r>
            <a:r>
              <a:rPr lang="en-GB" dirty="0"/>
              <a:t> tool to convert it into a point cloud.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DE" dirty="0"/>
              <a:t>SOO On this example, you can see when a point cloud is complete, our method finds too many realistic high-scoring grasp poses. </a:t>
            </a:r>
          </a:p>
          <a:p>
            <a:endParaRPr lang="en-DE" dirty="0"/>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31</a:t>
            </a:fld>
            <a:endParaRPr lang="de-DE"/>
          </a:p>
        </p:txBody>
      </p:sp>
    </p:spTree>
    <p:extLst>
      <p:ext uri="{BB962C8B-B14F-4D97-AF65-F5344CB8AC3E}">
        <p14:creationId xmlns:p14="http://schemas.microsoft.com/office/powerpoint/2010/main" val="3105423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Arial" panose="020B0604020202020204" pitchFamily="34" charset="0"/>
                <a:cs typeface="Arial" panose="020B0604020202020204" pitchFamily="34" charset="0"/>
              </a:rPr>
              <a:t>Further on the experiments, we tested the the method on reconstructed point clouds of the banana and the cracker box.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Arial" panose="020B0604020202020204" pitchFamily="34" charset="0"/>
                <a:cs typeface="Arial" panose="020B0604020202020204" pitchFamily="34" charset="0"/>
              </a:rPr>
              <a:t>Both have different shapes compared to the mug.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Arial" panose="020B0604020202020204" pitchFamily="34" charset="0"/>
                <a:cs typeface="Arial" panose="020B0604020202020204" pitchFamily="34" charset="0"/>
              </a:rPr>
              <a:t>And the method finds again high-scoring realistic grasp poses as you can see from the figures.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ffectLst/>
                <a:latin typeface="Arial" panose="020B0604020202020204" pitchFamily="34" charset="0"/>
                <a:cs typeface="Arial" panose="020B0604020202020204" pitchFamily="34" charset="0"/>
              </a:rPr>
              <a:t>this shows the versatility of the algorithm. It can detect feasible 6d  grasp poses on arbitrarily shaped objects</a:t>
            </a:r>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32</a:t>
            </a:fld>
            <a:endParaRPr lang="de-DE"/>
          </a:p>
        </p:txBody>
      </p:sp>
    </p:spTree>
    <p:extLst>
      <p:ext uri="{BB962C8B-B14F-4D97-AF65-F5344CB8AC3E}">
        <p14:creationId xmlns:p14="http://schemas.microsoft.com/office/powerpoint/2010/main" val="1635011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In this second part of the experimental evaluation, we have worked on reconstructed point clouds. Reconstructed point clouds allows a complete representation of the object geometry and surface.</a:t>
            </a:r>
          </a:p>
          <a:p>
            <a:endParaRPr lang="en-DE" dirty="0"/>
          </a:p>
          <a:p>
            <a:r>
              <a:rPr lang="en-DE" dirty="0"/>
              <a:t>By that more robust surface normal estimation is obtained. </a:t>
            </a:r>
            <a:r>
              <a:rPr lang="en-GB" dirty="0"/>
              <a:t>Y</a:t>
            </a:r>
            <a:r>
              <a:rPr lang="en-DE" dirty="0"/>
              <a:t>ou can see from the figure on the right side that surface normals represents the surface orientaion very well.</a:t>
            </a:r>
          </a:p>
          <a:p>
            <a:endParaRPr lang="en-DE" dirty="0"/>
          </a:p>
          <a:p>
            <a:r>
              <a:rPr lang="en-DE" dirty="0"/>
              <a:t>This is actually very important improvement since our approach is based purely on surface normals.  With the use of reconsturced point clouds, we have seen that more realistic grasp poses are found.</a:t>
            </a:r>
          </a:p>
        </p:txBody>
      </p:sp>
      <p:sp>
        <p:nvSpPr>
          <p:cNvPr id="4" name="Slide Number Placeholder 3"/>
          <p:cNvSpPr>
            <a:spLocks noGrp="1"/>
          </p:cNvSpPr>
          <p:nvPr>
            <p:ph type="sldNum" sz="quarter" idx="5"/>
          </p:nvPr>
        </p:nvSpPr>
        <p:spPr/>
        <p:txBody>
          <a:bodyPr/>
          <a:lstStyle/>
          <a:p>
            <a:fld id="{224B126A-EBFB-3945-B395-849A2AAB6EE9}" type="slidenum">
              <a:rPr lang="de-DE" smtClean="0"/>
              <a:pPr/>
              <a:t>33</a:t>
            </a:fld>
            <a:endParaRPr lang="de-DE"/>
          </a:p>
        </p:txBody>
      </p:sp>
    </p:spTree>
    <p:extLst>
      <p:ext uri="{BB962C8B-B14F-4D97-AF65-F5344CB8AC3E}">
        <p14:creationId xmlns:p14="http://schemas.microsoft.com/office/powerpoint/2010/main" val="1186173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Here we have an example from the experimnent on metal  mug. founded graso poses do not have high grasp scores. So executing this mediocre scoring grasp poses by robot was un succesfull. </a:t>
            </a:r>
          </a:p>
          <a:p>
            <a:r>
              <a:rPr lang="en-DE" dirty="0"/>
              <a:t>You can  see that the robot overturns the metal mug while grasping it.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DE" dirty="0"/>
              <a:t>This is actually the exact same mug with one we used at tests on reconstruced point clouds.</a:t>
            </a:r>
          </a:p>
          <a:p>
            <a:r>
              <a:rPr lang="en-DE" dirty="0"/>
              <a:t>This example actualyy showes that our grasp quality metric represents the grasp quality very accurately. </a:t>
            </a:r>
            <a:r>
              <a:rPr lang="en-GB" dirty="0"/>
              <a:t>Execution of poses with low scores was failed.</a:t>
            </a:r>
          </a:p>
          <a:p>
            <a:endParaRPr lang="en-GB"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34</a:t>
            </a:fld>
            <a:endParaRPr lang="de-DE"/>
          </a:p>
        </p:txBody>
      </p:sp>
    </p:spTree>
    <p:extLst>
      <p:ext uri="{BB962C8B-B14F-4D97-AF65-F5344CB8AC3E}">
        <p14:creationId xmlns:p14="http://schemas.microsoft.com/office/powerpoint/2010/main" val="4236076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However,our  method could not perfom well on plastic mug. </a:t>
            </a:r>
            <a:r>
              <a:rPr lang="en-GB" dirty="0"/>
              <a:t>I</a:t>
            </a:r>
            <a:r>
              <a:rPr lang="en-DE" dirty="0"/>
              <a:t>t is because of incompleteness of the partial point clloud. </a:t>
            </a:r>
            <a:r>
              <a:rPr lang="en-GB" dirty="0"/>
              <a:t>I</a:t>
            </a:r>
            <a:r>
              <a:rPr lang="en-DE" dirty="0"/>
              <a:t>t can be seen from the figure left t</a:t>
            </a:r>
            <a:r>
              <a:rPr lang="en-GB" dirty="0"/>
              <a:t>hat the partial point cloud is not complete.</a:t>
            </a:r>
          </a:p>
          <a:p>
            <a:endParaRPr lang="en-GB" dirty="0"/>
          </a:p>
          <a:p>
            <a:r>
              <a:rPr lang="en-GB" dirty="0"/>
              <a:t>And the algorithm finds high scoring grasp  poses behind the mug. </a:t>
            </a:r>
          </a:p>
          <a:p>
            <a:endParaRPr lang="en-GB" dirty="0"/>
          </a:p>
          <a:p>
            <a:r>
              <a:rPr lang="en-GB" dirty="0"/>
              <a:t>And as expected the robot couldn’t </a:t>
            </a:r>
            <a:r>
              <a:rPr lang="en-GB" dirty="0" err="1"/>
              <a:t>perfomed</a:t>
            </a:r>
            <a:r>
              <a:rPr lang="en-GB" dirty="0"/>
              <a:t> a </a:t>
            </a:r>
            <a:r>
              <a:rPr lang="en-GB" dirty="0" err="1"/>
              <a:t>succesful</a:t>
            </a:r>
            <a:r>
              <a:rPr lang="en-GB" dirty="0"/>
              <a:t> grasping. and </a:t>
            </a:r>
            <a:r>
              <a:rPr lang="en-GB" dirty="0" err="1"/>
              <a:t>collidide</a:t>
            </a:r>
            <a:r>
              <a:rPr lang="en-GB" dirty="0"/>
              <a:t> </a:t>
            </a:r>
            <a:r>
              <a:rPr lang="en-GB" dirty="0" err="1"/>
              <a:t>witjh</a:t>
            </a:r>
            <a:r>
              <a:rPr lang="en-GB" dirty="0"/>
              <a:t> object while executing the pose.</a:t>
            </a:r>
          </a:p>
        </p:txBody>
      </p:sp>
      <p:sp>
        <p:nvSpPr>
          <p:cNvPr id="4" name="Slide Number Placeholder 3"/>
          <p:cNvSpPr>
            <a:spLocks noGrp="1"/>
          </p:cNvSpPr>
          <p:nvPr>
            <p:ph type="sldNum" sz="quarter" idx="5"/>
          </p:nvPr>
        </p:nvSpPr>
        <p:spPr/>
        <p:txBody>
          <a:bodyPr/>
          <a:lstStyle/>
          <a:p>
            <a:fld id="{224B126A-EBFB-3945-B395-849A2AAB6EE9}" type="slidenum">
              <a:rPr lang="de-DE" smtClean="0"/>
              <a:pPr/>
              <a:t>35</a:t>
            </a:fld>
            <a:endParaRPr lang="de-DE"/>
          </a:p>
        </p:txBody>
      </p:sp>
    </p:spTree>
    <p:extLst>
      <p:ext uri="{BB962C8B-B14F-4D97-AF65-F5344CB8AC3E}">
        <p14:creationId xmlns:p14="http://schemas.microsoft.com/office/powerpoint/2010/main" val="1769579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CMR12"/>
              </a:rPr>
              <a:t>In this example, we can see the method finds grasp pose at the back of the plate. However the grasp poses could not executed by the robot.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800"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CMR12"/>
              </a:rPr>
              <a:t>Because to perform the grasp, the robot needs to go under the plate, but this would cause the robot to collide with the table.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800" dirty="0">
              <a:effectLst/>
              <a:latin typeface="CMR1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CMR12"/>
              </a:rPr>
              <a:t>This collision couldn’t detected by our collision detection since the back of the plate was missing in partial point cloud.</a:t>
            </a:r>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36</a:t>
            </a:fld>
            <a:endParaRPr lang="de-DE"/>
          </a:p>
        </p:txBody>
      </p:sp>
    </p:spTree>
    <p:extLst>
      <p:ext uri="{BB962C8B-B14F-4D97-AF65-F5344CB8AC3E}">
        <p14:creationId xmlns:p14="http://schemas.microsoft.com/office/powerpoint/2010/main" val="110184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example is the baseball ball,</a:t>
            </a:r>
          </a:p>
          <a:p>
            <a:r>
              <a:rPr lang="en-GB" dirty="0"/>
              <a:t>and as you can see, the </a:t>
            </a:r>
            <a:r>
              <a:rPr lang="en-GB" dirty="0" err="1"/>
              <a:t>center</a:t>
            </a:r>
            <a:r>
              <a:rPr lang="en-GB" dirty="0"/>
              <a:t> of the grasp pose is located in the middle left of the ball. you see it here with red dot.</a:t>
            </a:r>
          </a:p>
          <a:p>
            <a:r>
              <a:rPr lang="en-GB" dirty="0"/>
              <a:t>this is because, we locate </a:t>
            </a:r>
            <a:r>
              <a:rPr lang="en-GB" dirty="0" err="1"/>
              <a:t>center</a:t>
            </a:r>
            <a:r>
              <a:rPr lang="en-GB" dirty="0"/>
              <a:t> point of the grasping area on points of the point cloud.</a:t>
            </a:r>
          </a:p>
          <a:p>
            <a:endParaRPr lang="en-GB" dirty="0"/>
          </a:p>
          <a:p>
            <a:r>
              <a:rPr lang="en-GB" dirty="0"/>
              <a:t>Therefore gripper must  open its fingers wider to grasp large objects.    As a result of it, by increasing the width of the grasp, the right side of the gripper covers the entire ball. </a:t>
            </a:r>
          </a:p>
          <a:p>
            <a:endParaRPr lang="en-GB" dirty="0"/>
          </a:p>
          <a:p>
            <a:r>
              <a:rPr lang="en-GB" dirty="0"/>
              <a:t>if this poses cause a problem in the future, </a:t>
            </a:r>
          </a:p>
          <a:p>
            <a:r>
              <a:rPr lang="en-GB" dirty="0"/>
              <a:t>It can tried  to define these points on the point cloud ,,</a:t>
            </a:r>
          </a:p>
          <a:p>
            <a:r>
              <a:rPr lang="en-GB" dirty="0"/>
              <a:t>as the contact point of the finger instead of the grasping </a:t>
            </a:r>
            <a:r>
              <a:rPr lang="en-GB" dirty="0" err="1"/>
              <a:t>center</a:t>
            </a:r>
            <a:r>
              <a:rPr lang="en-GB" dirty="0"/>
              <a:t>.</a:t>
            </a:r>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37</a:t>
            </a:fld>
            <a:endParaRPr lang="de-DE"/>
          </a:p>
        </p:txBody>
      </p:sp>
    </p:spTree>
    <p:extLst>
      <p:ext uri="{BB962C8B-B14F-4D97-AF65-F5344CB8AC3E}">
        <p14:creationId xmlns:p14="http://schemas.microsoft.com/office/powerpoint/2010/main" val="1027915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Overall Results showed us that </a:t>
            </a:r>
            <a:r>
              <a:rPr lang="en-GB" dirty="0" err="1"/>
              <a:t>th</a:t>
            </a:r>
            <a:r>
              <a:rPr lang="en-DE" dirty="0"/>
              <a:t>e develeped metbod is very promising for finding suitable 6d grasp poses.</a:t>
            </a:r>
          </a:p>
          <a:p>
            <a:endParaRPr lang="en-DE" dirty="0"/>
          </a:p>
          <a:p>
            <a:r>
              <a:rPr lang="en-GB" dirty="0">
                <a:latin typeface="+mj-lt"/>
              </a:rPr>
              <a:t>The grasp score represents the grasp quality in terms of surface similarity between </a:t>
            </a:r>
            <a:r>
              <a:rPr lang="en-GB" dirty="0" err="1">
                <a:latin typeface="+mj-lt"/>
              </a:rPr>
              <a:t>obj</a:t>
            </a:r>
            <a:r>
              <a:rPr lang="en-GB" dirty="0">
                <a:latin typeface="+mj-lt"/>
              </a:rPr>
              <a:t> and gripper</a:t>
            </a:r>
          </a:p>
          <a:p>
            <a:endParaRPr lang="en-GB" dirty="0">
              <a:latin typeface="+mj-lt"/>
            </a:endParaRPr>
          </a:p>
          <a:p>
            <a:r>
              <a:rPr lang="en-DE" dirty="0">
                <a:latin typeface="+mj-lt"/>
              </a:rPr>
              <a:t>And </a:t>
            </a:r>
            <a:r>
              <a:rPr lang="en-GB" dirty="0">
                <a:latin typeface="+mj-lt"/>
              </a:rPr>
              <a:t>algorithm detects all the grasp poses that might collide with the </a:t>
            </a:r>
            <a:r>
              <a:rPr lang="en-GB" dirty="0" err="1">
                <a:latin typeface="+mj-lt"/>
              </a:rPr>
              <a:t>enviorenmet</a:t>
            </a:r>
            <a:r>
              <a:rPr lang="en-GB" dirty="0">
                <a:latin typeface="+mj-lt"/>
              </a:rPr>
              <a:t> and eliminates them  </a:t>
            </a:r>
          </a:p>
          <a:p>
            <a:endParaRPr lang="en-GB" dirty="0">
              <a:effectLst/>
              <a:latin typeface="+mj-l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latin typeface="+mj-lt"/>
              </a:rPr>
              <a:t>Besides, we obtained </a:t>
            </a:r>
            <a:r>
              <a:rPr lang="en-GB" b="0" i="0" u="none" strike="noStrike" dirty="0">
                <a:solidFill>
                  <a:srgbClr val="1B1E25"/>
                </a:solidFill>
                <a:effectLst/>
                <a:latin typeface="-apple-system"/>
              </a:rPr>
              <a:t>feasible</a:t>
            </a:r>
            <a:r>
              <a:rPr lang="en-GB" dirty="0">
                <a:latin typeface="+mj-lt"/>
              </a:rPr>
              <a:t> high-scoring grasp poses on complete point clouds or on an accurate partial point clouds.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latin typeface="+mj-lt"/>
              </a:rPr>
              <a:t>And the method is v</a:t>
            </a:r>
            <a:r>
              <a:rPr lang="en-DE" dirty="0">
                <a:latin typeface="+mj-lt"/>
              </a:rPr>
              <a:t>ery versitale on grasping arbitarry shape objects</a:t>
            </a:r>
            <a:r>
              <a:rPr lang="en-GB" dirty="0">
                <a:latin typeface="+mj-lt"/>
              </a:rPr>
              <a:t>. This shows the generalized method.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latin typeface="+mj-l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latin typeface="+mj-l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latin typeface="+mj-lt"/>
            </a:endParaRPr>
          </a:p>
          <a:p>
            <a:endParaRPr lang="en-DE" dirty="0">
              <a:latin typeface="+mj-lt"/>
            </a:endParaRPr>
          </a:p>
        </p:txBody>
      </p:sp>
      <p:sp>
        <p:nvSpPr>
          <p:cNvPr id="4" name="Slide Number Placeholder 3"/>
          <p:cNvSpPr>
            <a:spLocks noGrp="1"/>
          </p:cNvSpPr>
          <p:nvPr>
            <p:ph type="sldNum" sz="quarter" idx="5"/>
          </p:nvPr>
        </p:nvSpPr>
        <p:spPr/>
        <p:txBody>
          <a:bodyPr/>
          <a:lstStyle/>
          <a:p>
            <a:fld id="{224B126A-EBFB-3945-B395-849A2AAB6EE9}" type="slidenum">
              <a:rPr lang="de-DE" smtClean="0"/>
              <a:pPr/>
              <a:t>38</a:t>
            </a:fld>
            <a:endParaRPr lang="de-DE"/>
          </a:p>
        </p:txBody>
      </p:sp>
    </p:spTree>
    <p:extLst>
      <p:ext uri="{BB962C8B-B14F-4D97-AF65-F5344CB8AC3E}">
        <p14:creationId xmlns:p14="http://schemas.microsoft.com/office/powerpoint/2010/main" val="2138232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latin typeface="+mj-lt"/>
              </a:rPr>
              <a:t>The observed downsides of the methods are as follows.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latin typeface="+mj-lt"/>
            </a:endParaRPr>
          </a:p>
          <a:p>
            <a:r>
              <a:rPr lang="en-GB" dirty="0">
                <a:latin typeface="+mj-lt"/>
              </a:rPr>
              <a:t>Incompleteness in the partial point clouds result in finding high-scoring grasping poses that are not feasible.</a:t>
            </a:r>
          </a:p>
          <a:p>
            <a:endParaRPr lang="en-GB" dirty="0">
              <a:latin typeface="+mj-lt"/>
            </a:endParaRPr>
          </a:p>
          <a:p>
            <a:r>
              <a:rPr lang="en-GB" dirty="0" err="1">
                <a:latin typeface="+mj-lt"/>
              </a:rPr>
              <a:t>annd</a:t>
            </a:r>
            <a:endParaRPr lang="en-GB" dirty="0">
              <a:latin typeface="+mj-l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latin typeface="+mj-l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latin typeface="+mj-lt"/>
              </a:rPr>
              <a:t>We also seen that,  I</a:t>
            </a:r>
            <a:r>
              <a:rPr lang="en-GB" dirty="0">
                <a:effectLst/>
                <a:latin typeface="+mj-lt"/>
              </a:rPr>
              <a:t>mperfections in the robot implementation, camera measurement variations, and environmental uncertainties cause accumulated errors for grasp estimation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mj-l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effectLst/>
              <a:latin typeface="+mj-lt"/>
            </a:endParaRPr>
          </a:p>
          <a:p>
            <a:endParaRPr lang="en-DE" dirty="0">
              <a:latin typeface="+mj-lt"/>
            </a:endParaRPr>
          </a:p>
        </p:txBody>
      </p:sp>
      <p:sp>
        <p:nvSpPr>
          <p:cNvPr id="4" name="Slide Number Placeholder 3"/>
          <p:cNvSpPr>
            <a:spLocks noGrp="1"/>
          </p:cNvSpPr>
          <p:nvPr>
            <p:ph type="sldNum" sz="quarter" idx="5"/>
          </p:nvPr>
        </p:nvSpPr>
        <p:spPr/>
        <p:txBody>
          <a:bodyPr/>
          <a:lstStyle/>
          <a:p>
            <a:fld id="{224B126A-EBFB-3945-B395-849A2AAB6EE9}" type="slidenum">
              <a:rPr lang="de-DE" smtClean="0"/>
              <a:pPr/>
              <a:t>39</a:t>
            </a:fld>
            <a:endParaRPr lang="de-DE"/>
          </a:p>
        </p:txBody>
      </p:sp>
    </p:spTree>
    <p:extLst>
      <p:ext uri="{BB962C8B-B14F-4D97-AF65-F5344CB8AC3E}">
        <p14:creationId xmlns:p14="http://schemas.microsoft.com/office/powerpoint/2010/main" val="320586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Both analytical and data-driven state of the art methods have their own downsides. </a:t>
            </a:r>
          </a:p>
          <a:p>
            <a:endParaRPr lang="en-GB" b="0" dirty="0"/>
          </a:p>
          <a:p>
            <a:r>
              <a:rPr lang="en-GB" b="0" dirty="0"/>
              <a:t>In Analytical methods like force closure, you need physical parameter of the objects like mass or the friction coefficient.</a:t>
            </a:r>
          </a:p>
          <a:p>
            <a:endParaRPr lang="en-GB" b="0" dirty="0"/>
          </a:p>
          <a:p>
            <a:r>
              <a:rPr lang="en-GB" b="0" dirty="0"/>
              <a:t>Or for data-driven methods huge training data sets need to be generated. And the training process is computationally </a:t>
            </a:r>
            <a:r>
              <a:rPr lang="en-GB" b="0" dirty="0" err="1"/>
              <a:t>unefficient</a:t>
            </a:r>
            <a:r>
              <a:rPr lang="en-GB" b="0" dirty="0"/>
              <a:t>.</a:t>
            </a:r>
          </a:p>
        </p:txBody>
      </p:sp>
      <p:sp>
        <p:nvSpPr>
          <p:cNvPr id="4" name="Slide Number Placeholder 3"/>
          <p:cNvSpPr>
            <a:spLocks noGrp="1"/>
          </p:cNvSpPr>
          <p:nvPr>
            <p:ph type="sldNum" sz="quarter" idx="5"/>
          </p:nvPr>
        </p:nvSpPr>
        <p:spPr/>
        <p:txBody>
          <a:bodyPr/>
          <a:lstStyle/>
          <a:p>
            <a:fld id="{224B126A-EBFB-3945-B395-849A2AAB6EE9}" type="slidenum">
              <a:rPr lang="de-DE" smtClean="0"/>
              <a:pPr/>
              <a:t>4</a:t>
            </a:fld>
            <a:endParaRPr lang="de-DE"/>
          </a:p>
        </p:txBody>
      </p:sp>
    </p:spTree>
    <p:extLst>
      <p:ext uri="{BB962C8B-B14F-4D97-AF65-F5344CB8AC3E}">
        <p14:creationId xmlns:p14="http://schemas.microsoft.com/office/powerpoint/2010/main" val="3881342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As a conclusion, the method don’t need any training or any prior knowladge about the objects thus can perform well on unseen objects</a:t>
            </a:r>
          </a:p>
          <a:p>
            <a:endParaRPr lang="en-DE" dirty="0"/>
          </a:p>
          <a:p>
            <a:r>
              <a:rPr lang="en-DE" dirty="0"/>
              <a:t>Presented method eliminates the computational ,time and labor cost for data set creation adn training</a:t>
            </a:r>
          </a:p>
          <a:p>
            <a:r>
              <a:rPr lang="en-DE" dirty="0"/>
              <a:t>Grasp quality metric is purely based on surface normals</a:t>
            </a:r>
          </a:p>
          <a:p>
            <a:endParaRPr lang="en-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its g</a:t>
            </a:r>
            <a:r>
              <a:rPr lang="en-DE" dirty="0"/>
              <a:t>ood at detecting suface similarities between the objects and grippers finger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DE" dirty="0"/>
              <a:t>and last, it. Finds feasible grasp poses on accurate partial point clouds and reconstructed point clouds, </a:t>
            </a:r>
            <a:r>
              <a:rPr lang="en-GB" dirty="0"/>
              <a:t>independent of</a:t>
            </a:r>
            <a:r>
              <a:rPr lang="en-DE" dirty="0"/>
              <a:t> the objects shape.</a:t>
            </a:r>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40</a:t>
            </a:fld>
            <a:endParaRPr lang="de-DE"/>
          </a:p>
        </p:txBody>
      </p:sp>
    </p:spTree>
    <p:extLst>
      <p:ext uri="{BB962C8B-B14F-4D97-AF65-F5344CB8AC3E}">
        <p14:creationId xmlns:p14="http://schemas.microsoft.com/office/powerpoint/2010/main" val="1431576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As a future work we suggest to work on reconstructed point clouds. Results clearly showed the advantage of working on reconstructed point clouds.</a:t>
            </a:r>
          </a:p>
          <a:p>
            <a:endParaRPr lang="en-DE" dirty="0"/>
          </a:p>
          <a:p>
            <a:r>
              <a:rPr lang="en-DE" dirty="0"/>
              <a:t>Also Our method </a:t>
            </a:r>
            <a:r>
              <a:rPr lang="en-GB" dirty="0"/>
              <a:t>can be combined with object segmentation</a:t>
            </a:r>
          </a:p>
          <a:p>
            <a:endParaRPr lang="en-DE" dirty="0"/>
          </a:p>
          <a:p>
            <a:r>
              <a:rPr lang="en-GB" dirty="0"/>
              <a:t>and the final improvement can be to add task-oriented grasp capability</a:t>
            </a:r>
            <a:endParaRPr lang="en-DE" dirty="0"/>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41</a:t>
            </a:fld>
            <a:endParaRPr lang="de-DE"/>
          </a:p>
        </p:txBody>
      </p:sp>
    </p:spTree>
    <p:extLst>
      <p:ext uri="{BB962C8B-B14F-4D97-AF65-F5344CB8AC3E}">
        <p14:creationId xmlns:p14="http://schemas.microsoft.com/office/powerpoint/2010/main" val="631639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kern="0" dirty="0" err="1"/>
              <a:t>Thank</a:t>
            </a:r>
            <a:r>
              <a:rPr lang="de-DE" kern="0" dirty="0"/>
              <a:t> </a:t>
            </a:r>
            <a:r>
              <a:rPr lang="de-DE" kern="0" dirty="0" err="1"/>
              <a:t>you</a:t>
            </a:r>
            <a:r>
              <a:rPr lang="de-DE" kern="0" dirty="0"/>
              <a:t> </a:t>
            </a:r>
            <a:r>
              <a:rPr lang="de-DE" kern="0" dirty="0" err="1"/>
              <a:t>for</a:t>
            </a:r>
            <a:r>
              <a:rPr lang="de-DE" kern="0" dirty="0"/>
              <a:t> </a:t>
            </a:r>
            <a:r>
              <a:rPr lang="de-DE" kern="0" dirty="0" err="1"/>
              <a:t>listening</a:t>
            </a:r>
            <a:r>
              <a:rPr lang="de-DE" kern="0" dirty="0"/>
              <a:t> and </a:t>
            </a:r>
            <a:r>
              <a:rPr lang="en-GB" kern="0" dirty="0"/>
              <a:t>I'll be glad to answer any questions you might have</a:t>
            </a:r>
            <a:endParaRPr lang="de-DE" kern="0" dirty="0"/>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42</a:t>
            </a:fld>
            <a:endParaRPr lang="de-DE"/>
          </a:p>
        </p:txBody>
      </p:sp>
    </p:spTree>
    <p:extLst>
      <p:ext uri="{BB962C8B-B14F-4D97-AF65-F5344CB8AC3E}">
        <p14:creationId xmlns:p14="http://schemas.microsoft.com/office/powerpoint/2010/main" val="267627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research is about analytical 6 dof grasp pose estimation performed on partial point clouds. In 6 dof, 3 dimensions stands for grasp point position and 3 dimensions for the oriententation of the gripper.</a:t>
            </a:r>
          </a:p>
          <a:p>
            <a:endParaRPr lang="en-DE" dirty="0"/>
          </a:p>
          <a:p>
            <a:r>
              <a:rPr lang="en-DE" dirty="0"/>
              <a:t>We aimed to exclude the need of any prior knowladge about the object model  </a:t>
            </a:r>
          </a:p>
          <a:p>
            <a:r>
              <a:rPr lang="en-DE" dirty="0"/>
              <a:t>and the need for  the training data. </a:t>
            </a:r>
          </a:p>
          <a:p>
            <a:endParaRPr lang="en-DE" dirty="0"/>
          </a:p>
          <a:p>
            <a:r>
              <a:rPr lang="en-DE" dirty="0"/>
              <a:t> By that we expected to overcome the limitations, in both analytical and data driven approaches.</a:t>
            </a:r>
          </a:p>
        </p:txBody>
      </p:sp>
      <p:sp>
        <p:nvSpPr>
          <p:cNvPr id="4" name="Slide Number Placeholder 3"/>
          <p:cNvSpPr>
            <a:spLocks noGrp="1"/>
          </p:cNvSpPr>
          <p:nvPr>
            <p:ph type="sldNum" sz="quarter" idx="5"/>
          </p:nvPr>
        </p:nvSpPr>
        <p:spPr/>
        <p:txBody>
          <a:bodyPr/>
          <a:lstStyle/>
          <a:p>
            <a:fld id="{224B126A-EBFB-3945-B395-849A2AAB6EE9}" type="slidenum">
              <a:rPr lang="de-DE" smtClean="0"/>
              <a:pPr/>
              <a:t>5</a:t>
            </a:fld>
            <a:endParaRPr lang="de-DE"/>
          </a:p>
        </p:txBody>
      </p:sp>
    </p:spTree>
    <p:extLst>
      <p:ext uri="{BB962C8B-B14F-4D97-AF65-F5344CB8AC3E}">
        <p14:creationId xmlns:p14="http://schemas.microsoft.com/office/powerpoint/2010/main" val="248297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sz="1800" dirty="0"/>
              <a:t>The data-driven models like Neural descriptor fields,point net or cnns are </a:t>
            </a:r>
            <a:r>
              <a:rPr lang="en-GB" sz="1800" dirty="0"/>
              <a:t>remarkably good at estimating feasible grasp poses. </a:t>
            </a:r>
          </a:p>
          <a:p>
            <a:r>
              <a:rPr lang="en-GB" sz="1800" dirty="0"/>
              <a:t>However, the training process of these models is </a:t>
            </a:r>
            <a:r>
              <a:rPr lang="en-GB" sz="1800" dirty="0" err="1"/>
              <a:t>computationaly</a:t>
            </a:r>
            <a:r>
              <a:rPr lang="en-GB" sz="1800" dirty="0"/>
              <a:t> </a:t>
            </a:r>
            <a:r>
              <a:rPr lang="en-GB" sz="1800" dirty="0" err="1"/>
              <a:t>unefficient</a:t>
            </a:r>
            <a:r>
              <a:rPr lang="en-GB" sz="1800" dirty="0"/>
              <a:t>. For example, </a:t>
            </a:r>
            <a:r>
              <a:rPr lang="en-GB" sz="1800" dirty="0" err="1"/>
              <a:t>graspnet</a:t>
            </a:r>
            <a:r>
              <a:rPr lang="en-GB" sz="1800" dirty="0"/>
              <a:t> 1 billion dataset </a:t>
            </a:r>
            <a:r>
              <a:rPr lang="en-GB" sz="2800" b="0" i="0" u="none" strike="noStrike" dirty="0">
                <a:solidFill>
                  <a:srgbClr val="212529"/>
                </a:solidFill>
                <a:effectLst/>
                <a:latin typeface="Lato" panose="020F0502020204030203" pitchFamily="34" charset="0"/>
              </a:rPr>
              <a:t>contains over ninety seven thousand  RGB depth images with over one billion grasp poses.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t>To shorten the</a:t>
            </a:r>
            <a:r>
              <a:rPr lang="en-GB" sz="1800" dirty="0">
                <a:effectLst/>
                <a:latin typeface="CMR12"/>
              </a:rPr>
              <a:t> duration of the learning process, </a:t>
            </a:r>
            <a:r>
              <a:rPr lang="en-GB" sz="1800" dirty="0" err="1">
                <a:effectLst/>
                <a:latin typeface="CMR12"/>
              </a:rPr>
              <a:t>DexNet</a:t>
            </a:r>
            <a:r>
              <a:rPr lang="en-GB" sz="1800" dirty="0">
                <a:effectLst/>
                <a:latin typeface="CMR12"/>
              </a:rPr>
              <a:t> 2.0 is presented. However it is also consists of over 6 million point clouds.    Or another one is ImageNet. ImageNet is class-based dataset and  contains 1.2 million images with 1000 categories.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CMR12"/>
              </a:rPr>
              <a:t>Overall, </a:t>
            </a:r>
            <a:r>
              <a:rPr lang="en-GB" sz="1800" dirty="0" err="1">
                <a:effectLst/>
                <a:latin typeface="CMR12"/>
              </a:rPr>
              <a:t>althoug</a:t>
            </a:r>
            <a:r>
              <a:rPr lang="en-GB" sz="1800" dirty="0">
                <a:effectLst/>
                <a:latin typeface="CMR12"/>
              </a:rPr>
              <a:t> data-driven approaches are good at estimating feasible grasp poses, they need large volume of training data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800" dirty="0"/>
          </a:p>
          <a:p>
            <a:endParaRPr lang="en-DE" sz="1800"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6</a:t>
            </a:fld>
            <a:endParaRPr lang="de-DE"/>
          </a:p>
        </p:txBody>
      </p:sp>
    </p:spTree>
    <p:extLst>
      <p:ext uri="{BB962C8B-B14F-4D97-AF65-F5344CB8AC3E}">
        <p14:creationId xmlns:p14="http://schemas.microsoft.com/office/powerpoint/2010/main" val="386323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state-of-the-art method is the rectangular presentation. The defined rectangle window is slid over the image to find the suitable grasp position.</a:t>
            </a:r>
            <a:r>
              <a:rPr lang="en-DE" dirty="0"/>
              <a:t> A grasp score is assigned for each position of the </a:t>
            </a:r>
            <a:r>
              <a:rPr lang="en-GB" dirty="0"/>
              <a:t>rectangular window. And the </a:t>
            </a:r>
            <a:r>
              <a:rPr lang="en-GB" dirty="0" err="1"/>
              <a:t>highscoring</a:t>
            </a:r>
            <a:r>
              <a:rPr lang="en-GB" dirty="0"/>
              <a:t> poses is selected as the best candidate grasp pose.</a:t>
            </a:r>
            <a:endParaRPr lang="en-DE" dirty="0"/>
          </a:p>
          <a:p>
            <a:endParaRPr lang="en-DE" dirty="0"/>
          </a:p>
          <a:p>
            <a:r>
              <a:rPr lang="en-GB" dirty="0"/>
              <a:t>These rectangular representation usually do not estimate 6-dimensions, instead only find 3D grasp positions. However, estimating only the 3D of the grasp positions often does not perform well in real-life scenarios.</a:t>
            </a:r>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7</a:t>
            </a:fld>
            <a:endParaRPr lang="de-DE"/>
          </a:p>
        </p:txBody>
      </p:sp>
    </p:spTree>
    <p:extLst>
      <p:ext uri="{BB962C8B-B14F-4D97-AF65-F5344CB8AC3E}">
        <p14:creationId xmlns:p14="http://schemas.microsoft.com/office/powerpoint/2010/main" val="1173619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Another state-of-the-art analytical method is the force closure method. </a:t>
            </a:r>
            <a:r>
              <a:rPr lang="en-GB" dirty="0" err="1"/>
              <a:t>ıts</a:t>
            </a:r>
            <a:r>
              <a:rPr lang="en-GB" dirty="0"/>
              <a:t> one of the most popular one.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latin typeface="Arial" panose="020B0604020202020204" pitchFamily="34" charset="0"/>
                <a:cs typeface="Arial" panose="020B0604020202020204" pitchFamily="34" charset="0"/>
              </a:rPr>
              <a:t>Force closure is a method used to achieve a stable grasp on an object.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latin typeface="Arial" panose="020B0604020202020204" pitchFamily="34" charset="0"/>
                <a:cs typeface="Arial" panose="020B0604020202020204" pitchFamily="34" charset="0"/>
              </a:rPr>
              <a:t>It aims to apply force or pressure on object through the robot's grippers.  In such a way, the object is held securely without slipping.</a:t>
            </a:r>
          </a:p>
          <a:p>
            <a:r>
              <a:rPr lang="en-GB" sz="1800" dirty="0">
                <a:effectLst/>
                <a:latin typeface="CMR12"/>
              </a:rPr>
              <a:t>Force closure methods relies heavily on precise geometric information and complete 3D models of objects.</a:t>
            </a:r>
          </a:p>
          <a:p>
            <a:endParaRPr lang="en-GB" sz="1800" dirty="0">
              <a:effectLst/>
              <a:latin typeface="CMR12"/>
            </a:endParaRPr>
          </a:p>
          <a:p>
            <a:r>
              <a:rPr lang="en-GB" sz="1800" dirty="0">
                <a:effectLst/>
                <a:latin typeface="CMR12"/>
              </a:rPr>
              <a:t>In real-world scenarios, obtaining such detailed models may not always be possible, </a:t>
            </a:r>
          </a:p>
          <a:p>
            <a:r>
              <a:rPr lang="en-GB" sz="1800" dirty="0">
                <a:effectLst/>
                <a:latin typeface="CMR12"/>
              </a:rPr>
              <a:t>This situation restricts the feasibility of these methods.</a:t>
            </a:r>
            <a:endParaRPr lang="en-GB" dirty="0"/>
          </a:p>
          <a:p>
            <a:endParaRPr lang="en-DE"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8</a:t>
            </a:fld>
            <a:endParaRPr lang="de-DE"/>
          </a:p>
        </p:txBody>
      </p:sp>
    </p:spTree>
    <p:extLst>
      <p:ext uri="{BB962C8B-B14F-4D97-AF65-F5344CB8AC3E}">
        <p14:creationId xmlns:p14="http://schemas.microsoft.com/office/powerpoint/2010/main" val="556433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DE" dirty="0"/>
              <a:t>Next, another analytical method is local contact moment matching.  </a:t>
            </a:r>
            <a:r>
              <a:rPr lang="en-GB" dirty="0"/>
              <a:t>H</a:t>
            </a:r>
            <a:r>
              <a:rPr lang="en-DE" dirty="0"/>
              <a:t>ere they use zero-moment shift features. They define a sphere as a grasping area and then compute the offset/shifts of the points from the centroid of this sphere. </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Then, </a:t>
            </a:r>
            <a:r>
              <a:rPr lang="en-DE" dirty="0"/>
              <a:t>they define a local contact momnet metric. </a:t>
            </a:r>
            <a:r>
              <a:rPr lang="en-GB" dirty="0"/>
              <a:t>T</a:t>
            </a:r>
            <a:r>
              <a:rPr lang="en-DE" dirty="0"/>
              <a:t>he metric</a:t>
            </a:r>
            <a:r>
              <a:rPr lang="en-GB" sz="1800" dirty="0"/>
              <a:t> compare these shifts on the object surface and the gripper finger.</a:t>
            </a:r>
            <a:endParaRPr lang="en-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They state that zero moment shift features represent the properties of local regions of the surface ;, and are especially  good at encoding information about surface curvature</a:t>
            </a:r>
          </a:p>
        </p:txBody>
      </p:sp>
      <p:sp>
        <p:nvSpPr>
          <p:cNvPr id="4" name="Slide Number Placeholder 3"/>
          <p:cNvSpPr>
            <a:spLocks noGrp="1"/>
          </p:cNvSpPr>
          <p:nvPr>
            <p:ph type="sldNum" sz="quarter" idx="5"/>
          </p:nvPr>
        </p:nvSpPr>
        <p:spPr/>
        <p:txBody>
          <a:bodyPr/>
          <a:lstStyle/>
          <a:p>
            <a:fld id="{224B126A-EBFB-3945-B395-849A2AAB6EE9}" type="slidenum">
              <a:rPr lang="de-DE" smtClean="0"/>
              <a:pPr/>
              <a:t>9</a:t>
            </a:fld>
            <a:endParaRPr lang="de-DE"/>
          </a:p>
        </p:txBody>
      </p:sp>
    </p:spTree>
    <p:extLst>
      <p:ext uri="{BB962C8B-B14F-4D97-AF65-F5344CB8AC3E}">
        <p14:creationId xmlns:p14="http://schemas.microsoft.com/office/powerpoint/2010/main" val="3985817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xfrm>
            <a:off x="520700" y="2735860"/>
            <a:ext cx="8128000" cy="1295400"/>
          </a:xfrm>
        </p:spPr>
        <p:txBody>
          <a:bodyPr/>
          <a:lstStyle>
            <a:lvl1pPr algn="ctr">
              <a:defRPr sz="3200" b="0">
                <a:solidFill>
                  <a:schemeClr val="bg2"/>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1268" name="Rectangle 4"/>
          <p:cNvSpPr>
            <a:spLocks noGrp="1" noChangeArrowheads="1"/>
          </p:cNvSpPr>
          <p:nvPr>
            <p:ph type="subTitle" idx="1"/>
          </p:nvPr>
        </p:nvSpPr>
        <p:spPr>
          <a:xfrm>
            <a:off x="520700" y="4336060"/>
            <a:ext cx="8128000" cy="1752600"/>
          </a:xfrm>
        </p:spPr>
        <p:txBody>
          <a:bodyPr/>
          <a:lstStyle>
            <a:lvl1pPr marL="0" indent="0" algn="ctr">
              <a:buFontTx/>
              <a:buNone/>
              <a:defRPr sz="2400"/>
            </a:lvl1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8" name="Rectangle 6"/>
          <p:cNvSpPr>
            <a:spLocks noGrp="1" noChangeArrowheads="1"/>
          </p:cNvSpPr>
          <p:nvPr>
            <p:ph type="ftr" sz="quarter" idx="10"/>
          </p:nvPr>
        </p:nvSpPr>
        <p:spPr>
          <a:xfrm>
            <a:off x="508000" y="6400800"/>
            <a:ext cx="8153400" cy="304800"/>
          </a:xfrm>
        </p:spPr>
        <p:txBody>
          <a:bodyPr anchor="t"/>
          <a:lstStyle>
            <a:lvl1pPr>
              <a:defRPr/>
            </a:lvl1pPr>
          </a:lstStyle>
          <a:p>
            <a:endParaRPr lang="en-US" noProof="0" dirty="0"/>
          </a:p>
        </p:txBody>
      </p:sp>
      <p:pic>
        <p:nvPicPr>
          <p:cNvPr id="10" name="Bild 9" descr="LS_Medientechnik_OS_Blau_RGB.wmf"/>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07277" y="420121"/>
            <a:ext cx="546137" cy="546137"/>
          </a:xfrm>
          <a:prstGeom prst="rect">
            <a:avLst/>
          </a:prstGeom>
        </p:spPr>
      </p:pic>
      <p:pic>
        <p:nvPicPr>
          <p:cNvPr id="12" name="Picture 29" descr="U:\Logos und Grafiken\TUMLogo_oZ_Vollfl_blau_RGB.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634920" y="423276"/>
            <a:ext cx="1026072" cy="5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53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3200"/>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Inhaltsplatzhalter 2"/>
          <p:cNvSpPr>
            <a:spLocks noGrp="1"/>
          </p:cNvSpPr>
          <p:nvPr>
            <p:ph idx="1"/>
          </p:nvPr>
        </p:nvSpPr>
        <p:spPr/>
        <p:txBody>
          <a:bodyPr/>
          <a:lstStyle>
            <a:lvl1pPr>
              <a:defRPr sz="2000"/>
            </a:lvl1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Rectangle 4"/>
          <p:cNvSpPr>
            <a:spLocks noGrp="1" noChangeArrowheads="1"/>
          </p:cNvSpPr>
          <p:nvPr>
            <p:ph type="dt" sz="half" idx="10"/>
          </p:nvPr>
        </p:nvSpPr>
        <p:spPr>
          <a:ln/>
        </p:spPr>
        <p:txBody>
          <a:bodyPr/>
          <a:lstStyle>
            <a:lvl1pPr>
              <a:defRPr/>
            </a:lvl1pPr>
          </a:lstStyle>
          <a:p>
            <a:endParaRPr lang="en-US" noProof="0"/>
          </a:p>
        </p:txBody>
      </p:sp>
      <p:sp>
        <p:nvSpPr>
          <p:cNvPr id="5" name="Rectangle 5"/>
          <p:cNvSpPr>
            <a:spLocks noGrp="1" noChangeArrowheads="1"/>
          </p:cNvSpPr>
          <p:nvPr>
            <p:ph type="ftr" sz="quarter" idx="11"/>
          </p:nvPr>
        </p:nvSpPr>
        <p:spPr>
          <a:ln/>
        </p:spPr>
        <p:txBody>
          <a:bodyPr/>
          <a:lstStyle>
            <a:lvl1pPr>
              <a:defRPr/>
            </a:lvl1pPr>
          </a:lstStyle>
          <a:p>
            <a:endParaRPr lang="en-US" noProof="0"/>
          </a:p>
        </p:txBody>
      </p:sp>
      <p:sp>
        <p:nvSpPr>
          <p:cNvPr id="6" name="Rectangle 6"/>
          <p:cNvSpPr>
            <a:spLocks noGrp="1" noChangeArrowheads="1"/>
          </p:cNvSpPr>
          <p:nvPr>
            <p:ph type="sldNum" sz="quarter" idx="12"/>
          </p:nvPr>
        </p:nvSpPr>
        <p:spPr>
          <a:ln/>
        </p:spPr>
        <p:txBody>
          <a:bodyPr/>
          <a:lstStyle>
            <a:lvl1pPr>
              <a:defRPr/>
            </a:lvl1pPr>
          </a:lstStyle>
          <a:p>
            <a:fld id="{17CC94CD-1FE7-0C44-80F4-2964C2C99554}" type="slidenum">
              <a:rPr lang="en-US" noProof="0" smtClean="0"/>
              <a:pPr/>
              <a:t>‹#›</a:t>
            </a:fld>
            <a:endParaRPr lang="en-US" noProof="0"/>
          </a:p>
        </p:txBody>
      </p:sp>
    </p:spTree>
    <p:extLst>
      <p:ext uri="{BB962C8B-B14F-4D97-AF65-F5344CB8AC3E}">
        <p14:creationId xmlns:p14="http://schemas.microsoft.com/office/powerpoint/2010/main" val="2785259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800" baseline="0"/>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Inhaltsplatzhalter 2"/>
          <p:cNvSpPr>
            <a:spLocks noGrp="1"/>
          </p:cNvSpPr>
          <p:nvPr>
            <p:ph sz="half" idx="1"/>
          </p:nvPr>
        </p:nvSpPr>
        <p:spPr>
          <a:xfrm>
            <a:off x="508000" y="1692275"/>
            <a:ext cx="3987800" cy="447992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Inhaltsplatzhalter 3"/>
          <p:cNvSpPr>
            <a:spLocks noGrp="1"/>
          </p:cNvSpPr>
          <p:nvPr>
            <p:ph sz="half" idx="2"/>
          </p:nvPr>
        </p:nvSpPr>
        <p:spPr>
          <a:xfrm>
            <a:off x="4648200" y="1692275"/>
            <a:ext cx="3987800" cy="447992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5" name="Rectangle 4"/>
          <p:cNvSpPr>
            <a:spLocks noGrp="1" noChangeArrowheads="1"/>
          </p:cNvSpPr>
          <p:nvPr>
            <p:ph type="dt" sz="half" idx="10"/>
          </p:nvPr>
        </p:nvSpPr>
        <p:spPr>
          <a:ln/>
        </p:spPr>
        <p:txBody>
          <a:bodyPr/>
          <a:lstStyle>
            <a:lvl1pPr>
              <a:defRPr/>
            </a:lvl1pPr>
          </a:lstStyle>
          <a:p>
            <a:endParaRPr lang="en-US" noProof="0"/>
          </a:p>
        </p:txBody>
      </p:sp>
      <p:sp>
        <p:nvSpPr>
          <p:cNvPr id="6" name="Rectangle 5"/>
          <p:cNvSpPr>
            <a:spLocks noGrp="1" noChangeArrowheads="1"/>
          </p:cNvSpPr>
          <p:nvPr>
            <p:ph type="ftr" sz="quarter" idx="11"/>
          </p:nvPr>
        </p:nvSpPr>
        <p:spPr>
          <a:ln/>
        </p:spPr>
        <p:txBody>
          <a:bodyPr/>
          <a:lstStyle>
            <a:lvl1pPr>
              <a:defRPr/>
            </a:lvl1pPr>
          </a:lstStyle>
          <a:p>
            <a:endParaRPr lang="en-US" noProof="0"/>
          </a:p>
        </p:txBody>
      </p:sp>
      <p:sp>
        <p:nvSpPr>
          <p:cNvPr id="7" name="Rectangle 6"/>
          <p:cNvSpPr>
            <a:spLocks noGrp="1" noChangeArrowheads="1"/>
          </p:cNvSpPr>
          <p:nvPr>
            <p:ph type="sldNum" sz="quarter" idx="12"/>
          </p:nvPr>
        </p:nvSpPr>
        <p:spPr>
          <a:ln/>
        </p:spPr>
        <p:txBody>
          <a:bodyPr/>
          <a:lstStyle>
            <a:lvl1pPr>
              <a:defRPr/>
            </a:lvl1pPr>
          </a:lstStyle>
          <a:p>
            <a:fld id="{BEEA83A0-A104-9441-ACE9-BF30B05124E9}" type="slidenum">
              <a:rPr lang="en-US" noProof="0" smtClean="0"/>
              <a:pPr/>
              <a:t>‹#›</a:t>
            </a:fld>
            <a:endParaRPr lang="en-US" noProof="0"/>
          </a:p>
        </p:txBody>
      </p:sp>
    </p:spTree>
    <p:extLst>
      <p:ext uri="{BB962C8B-B14F-4D97-AF65-F5344CB8AC3E}">
        <p14:creationId xmlns:p14="http://schemas.microsoft.com/office/powerpoint/2010/main" val="26115709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849790"/>
            <a:ext cx="8128000" cy="60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dirty="0" err="1"/>
              <a:t>Mastertitelformat</a:t>
            </a:r>
            <a:r>
              <a:rPr lang="en-US" noProof="0" dirty="0"/>
              <a:t> </a:t>
            </a:r>
            <a:r>
              <a:rPr lang="en-US" noProof="0" dirty="0" err="1"/>
              <a:t>bearbeiten</a:t>
            </a:r>
            <a:endParaRPr lang="en-US" noProof="0" dirty="0"/>
          </a:p>
        </p:txBody>
      </p:sp>
      <p:sp>
        <p:nvSpPr>
          <p:cNvPr id="1027" name="Rectangle 3"/>
          <p:cNvSpPr>
            <a:spLocks noGrp="1" noChangeArrowheads="1"/>
          </p:cNvSpPr>
          <p:nvPr>
            <p:ph type="body" idx="1"/>
          </p:nvPr>
        </p:nvSpPr>
        <p:spPr bwMode="auto">
          <a:xfrm>
            <a:off x="508000" y="1701800"/>
            <a:ext cx="81280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1028" name="Rectangle 4"/>
          <p:cNvSpPr>
            <a:spLocks noGrp="1" noChangeArrowheads="1"/>
          </p:cNvSpPr>
          <p:nvPr>
            <p:ph type="dt" sz="half" idx="2"/>
          </p:nvPr>
        </p:nvSpPr>
        <p:spPr bwMode="auto">
          <a:xfrm>
            <a:off x="508001" y="6400800"/>
            <a:ext cx="1210752"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b="0"/>
            </a:lvl1pPr>
          </a:lstStyle>
          <a:p>
            <a:endParaRPr lang="en-US" dirty="0"/>
          </a:p>
        </p:txBody>
      </p:sp>
      <p:sp>
        <p:nvSpPr>
          <p:cNvPr id="1029" name="Rectangle 5"/>
          <p:cNvSpPr>
            <a:spLocks noGrp="1" noChangeArrowheads="1"/>
          </p:cNvSpPr>
          <p:nvPr>
            <p:ph type="ftr" sz="quarter" idx="3"/>
          </p:nvPr>
        </p:nvSpPr>
        <p:spPr bwMode="auto">
          <a:xfrm>
            <a:off x="1986114" y="6400800"/>
            <a:ext cx="5165805"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b="0"/>
            </a:lvl1pPr>
          </a:lstStyle>
          <a:p>
            <a:endParaRPr lang="en-US" dirty="0"/>
          </a:p>
        </p:txBody>
      </p:sp>
      <p:sp>
        <p:nvSpPr>
          <p:cNvPr id="1030" name="Rectangle 6"/>
          <p:cNvSpPr>
            <a:spLocks noGrp="1" noChangeArrowheads="1"/>
          </p:cNvSpPr>
          <p:nvPr>
            <p:ph type="sldNum" sz="quarter" idx="4"/>
          </p:nvPr>
        </p:nvSpPr>
        <p:spPr bwMode="auto">
          <a:xfrm>
            <a:off x="7438376" y="6400800"/>
            <a:ext cx="1197623"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b="0"/>
            </a:lvl1pPr>
          </a:lstStyle>
          <a:p>
            <a:fld id="{4E0006A5-54B2-7248-935D-336FE5B38FBE}" type="slidenum">
              <a:rPr lang="en-US" smtClean="0"/>
              <a:pPr/>
              <a:t>‹#›</a:t>
            </a:fld>
            <a:endParaRPr lang="en-US"/>
          </a:p>
        </p:txBody>
      </p:sp>
      <p:sp>
        <p:nvSpPr>
          <p:cNvPr id="12" name="Text Box 18"/>
          <p:cNvSpPr txBox="1">
            <a:spLocks noChangeArrowheads="1"/>
          </p:cNvSpPr>
          <p:nvPr userDrawn="1"/>
        </p:nvSpPr>
        <p:spPr bwMode="auto">
          <a:xfrm>
            <a:off x="6224653" y="479425"/>
            <a:ext cx="1846197" cy="230832"/>
          </a:xfrm>
          <a:prstGeom prst="rect">
            <a:avLst/>
          </a:prstGeom>
          <a:noFill/>
          <a:ln w="9525">
            <a:noFill/>
            <a:miter lim="800000"/>
            <a:headEnd/>
            <a:tailEnd/>
          </a:ln>
          <a:effectLst/>
        </p:spPr>
        <p:txBody>
          <a:bodyPr wrap="none">
            <a:spAutoFit/>
          </a:bodyPr>
          <a:lstStyle>
            <a:lvl1pPr>
              <a:defRPr sz="2000">
                <a:solidFill>
                  <a:schemeClr val="tx1"/>
                </a:solidFill>
                <a:latin typeface="Arial" charset="0"/>
                <a:ea typeface="ＭＳ Ｐゴシック" charset="0"/>
                <a:cs typeface="ＭＳ Ｐゴシック" charset="0"/>
              </a:defRPr>
            </a:lvl1pPr>
            <a:lvl2pPr marL="37931725" indent="-37474525">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r>
              <a:rPr lang="en-US" sz="900" b="0" noProof="0" dirty="0" err="1">
                <a:solidFill>
                  <a:schemeClr val="bg2"/>
                </a:solidFill>
              </a:rPr>
              <a:t>Technische</a:t>
            </a:r>
            <a:r>
              <a:rPr lang="en-US" sz="900" b="0" noProof="0" dirty="0">
                <a:solidFill>
                  <a:schemeClr val="bg2"/>
                </a:solidFill>
              </a:rPr>
              <a:t> </a:t>
            </a:r>
            <a:r>
              <a:rPr lang="en-US" sz="900" b="0" noProof="0" dirty="0" err="1">
                <a:solidFill>
                  <a:schemeClr val="bg2"/>
                </a:solidFill>
              </a:rPr>
              <a:t>Universität</a:t>
            </a:r>
            <a:r>
              <a:rPr lang="en-US" sz="900" b="0" noProof="0" dirty="0">
                <a:solidFill>
                  <a:schemeClr val="bg2"/>
                </a:solidFill>
              </a:rPr>
              <a:t> </a:t>
            </a:r>
            <a:r>
              <a:rPr lang="en-US" sz="900" b="0" noProof="0" dirty="0" err="1">
                <a:solidFill>
                  <a:schemeClr val="bg2"/>
                </a:solidFill>
              </a:rPr>
              <a:t>München</a:t>
            </a:r>
            <a:endParaRPr lang="en-US" sz="900" b="0" noProof="0" dirty="0">
              <a:solidFill>
                <a:schemeClr val="bg2"/>
              </a:solidFill>
            </a:endParaRPr>
          </a:p>
        </p:txBody>
      </p:sp>
      <p:sp>
        <p:nvSpPr>
          <p:cNvPr id="14" name="Line 23"/>
          <p:cNvSpPr>
            <a:spLocks noChangeShapeType="1"/>
          </p:cNvSpPr>
          <p:nvPr userDrawn="1"/>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b="0" noProof="0">
              <a:latin typeface="Arial" pitchFamily="34" charset="0"/>
              <a:ea typeface="ＭＳ Ｐゴシック" pitchFamily="18" charset="-128"/>
              <a:cs typeface="ＭＳ Ｐゴシック" pitchFamily="18" charset="-128"/>
            </a:endParaRPr>
          </a:p>
        </p:txBody>
      </p:sp>
      <p:sp>
        <p:nvSpPr>
          <p:cNvPr id="16" name="Line 22"/>
          <p:cNvSpPr>
            <a:spLocks noChangeShapeType="1"/>
          </p:cNvSpPr>
          <p:nvPr userDrawn="1"/>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b="0" noProof="0">
              <a:latin typeface="Arial" pitchFamily="34" charset="0"/>
              <a:ea typeface="ＭＳ Ｐゴシック" pitchFamily="18" charset="-128"/>
              <a:cs typeface="ＭＳ Ｐゴシック" pitchFamily="18" charset="-128"/>
            </a:endParaRPr>
          </a:p>
        </p:txBody>
      </p:sp>
      <p:pic>
        <p:nvPicPr>
          <p:cNvPr id="2" name="Bild 1" descr="LS_Medientechnik_OS_Blau_RGB.wmf"/>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502511" y="286445"/>
            <a:ext cx="362833" cy="362833"/>
          </a:xfrm>
          <a:prstGeom prst="rect">
            <a:avLst/>
          </a:prstGeom>
        </p:spPr>
      </p:pic>
      <p:sp>
        <p:nvSpPr>
          <p:cNvPr id="13" name="Text Box 18"/>
          <p:cNvSpPr txBox="1">
            <a:spLocks noChangeArrowheads="1"/>
          </p:cNvSpPr>
          <p:nvPr userDrawn="1"/>
        </p:nvSpPr>
        <p:spPr bwMode="auto">
          <a:xfrm>
            <a:off x="866990" y="335830"/>
            <a:ext cx="1903962" cy="369332"/>
          </a:xfrm>
          <a:prstGeom prst="rect">
            <a:avLst/>
          </a:prstGeom>
          <a:noFill/>
          <a:ln w="9525">
            <a:noFill/>
            <a:miter lim="800000"/>
            <a:headEnd/>
            <a:tailEnd/>
          </a:ln>
          <a:effectLst/>
        </p:spPr>
        <p:txBody>
          <a:bodyPr wrap="none">
            <a:spAutoFit/>
          </a:bodyPr>
          <a:lstStyle>
            <a:lvl1pPr>
              <a:defRPr sz="2000">
                <a:solidFill>
                  <a:schemeClr val="tx1"/>
                </a:solidFill>
                <a:latin typeface="Arial" charset="0"/>
                <a:ea typeface="ＭＳ Ｐゴシック" charset="0"/>
                <a:cs typeface="ＭＳ Ｐゴシック" charset="0"/>
              </a:defRPr>
            </a:lvl1pPr>
            <a:lvl2pPr marL="37931725" indent="-37474525">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algn="l"/>
            <a:r>
              <a:rPr lang="en-US" sz="900" b="0" noProof="0" dirty="0">
                <a:solidFill>
                  <a:schemeClr val="bg2"/>
                </a:solidFill>
              </a:rPr>
              <a:t>Chair of Media Technology</a:t>
            </a:r>
          </a:p>
          <a:p>
            <a:pPr algn="l"/>
            <a:r>
              <a:rPr lang="en-US" sz="900" b="0" noProof="0" dirty="0">
                <a:solidFill>
                  <a:schemeClr val="bg2"/>
                </a:solidFill>
              </a:rPr>
              <a:t>Prof. Dr.-</a:t>
            </a:r>
            <a:r>
              <a:rPr lang="en-US" sz="900" b="0" noProof="0" dirty="0" err="1">
                <a:solidFill>
                  <a:schemeClr val="bg2"/>
                </a:solidFill>
              </a:rPr>
              <a:t>Ing</a:t>
            </a:r>
            <a:r>
              <a:rPr lang="en-US" sz="900" b="0" noProof="0" dirty="0">
                <a:solidFill>
                  <a:schemeClr val="bg2"/>
                </a:solidFill>
              </a:rPr>
              <a:t>. </a:t>
            </a:r>
            <a:r>
              <a:rPr lang="en-US" sz="900" b="0" noProof="0" dirty="0" err="1">
                <a:solidFill>
                  <a:schemeClr val="bg2"/>
                </a:solidFill>
              </a:rPr>
              <a:t>Eckehard</a:t>
            </a:r>
            <a:r>
              <a:rPr lang="en-US" sz="900" b="0" noProof="0" dirty="0">
                <a:solidFill>
                  <a:schemeClr val="bg2"/>
                </a:solidFill>
              </a:rPr>
              <a:t> Steinbach</a:t>
            </a:r>
          </a:p>
        </p:txBody>
      </p:sp>
      <p:pic>
        <p:nvPicPr>
          <p:cNvPr id="42" name="Picture 29" descr="U:\Logos und Grafiken\TUMLogo_oZ_Vollfl_blau_RGB.png"/>
          <p:cNvPicPr>
            <a:picLocks noChangeAspect="1" noChangeArrowheads="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8039778" y="325438"/>
            <a:ext cx="604440" cy="3190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5" r:id="rId1"/>
    <p:sldLayoutId id="2147483693" r:id="rId2"/>
    <p:sldLayoutId id="2147483694" r:id="rId3"/>
  </p:sldLayoutIdLst>
  <p:hf hdr="0" ftr="0" dt="0"/>
  <p:txStyles>
    <p:titleStyle>
      <a:lvl1pPr algn="l" rtl="0" eaLnBrk="0" fontAlgn="base" hangingPunct="0">
        <a:spcBef>
          <a:spcPct val="0"/>
        </a:spcBef>
        <a:spcAft>
          <a:spcPct val="0"/>
        </a:spcAft>
        <a:defRPr sz="2800" b="0">
          <a:solidFill>
            <a:schemeClr val="tx1"/>
          </a:solidFill>
          <a:latin typeface="+mj-lt"/>
          <a:ea typeface="ＭＳ Ｐゴシック" pitchFamily="-65" charset="-128"/>
          <a:cs typeface="ＭＳ Ｐゴシック" pitchFamily="18" charset="-128"/>
        </a:defRPr>
      </a:lvl1pPr>
      <a:lvl2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266700" indent="-266700" algn="l" rtl="0" eaLnBrk="0" fontAlgn="base" hangingPunct="0">
        <a:spcBef>
          <a:spcPct val="20000"/>
        </a:spcBef>
        <a:spcAft>
          <a:spcPct val="0"/>
        </a:spcAft>
        <a:buClr>
          <a:schemeClr val="tx2"/>
        </a:buClr>
        <a:buFont typeface="Wingdings" charset="2"/>
        <a:buChar char="§"/>
        <a:defRPr sz="2000" b="0">
          <a:solidFill>
            <a:schemeClr val="tx1"/>
          </a:solidFill>
          <a:latin typeface="+mn-lt"/>
          <a:ea typeface="ＭＳ Ｐゴシック" pitchFamily="-65" charset="-128"/>
          <a:cs typeface="ＭＳ Ｐゴシック" pitchFamily="18" charset="-128"/>
        </a:defRPr>
      </a:lvl1pPr>
      <a:lvl2pPr marL="534988" indent="-268288"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2pPr>
      <a:lvl3pPr marL="801688" indent="-266700"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3pPr>
      <a:lvl4pPr marL="1079500" indent="-277813"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4pPr>
      <a:lvl5pPr marL="1346200" indent="-266700"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customXml" Target="../ink/ink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3.png"/><Relationship Id="rId14" Type="http://schemas.openxmlformats.org/officeDocument/2006/relationships/customXml" Target="../ink/ink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effectLst/>
              </a:rPr>
              <a:t>Analytical 6-DOF Robotic Grasp Estimation Based on Surface </a:t>
            </a:r>
            <a:r>
              <a:rPr lang="en-GB" dirty="0" err="1">
                <a:effectLst/>
              </a:rPr>
              <a:t>Normals</a:t>
            </a:r>
            <a:r>
              <a:rPr lang="en-GB" dirty="0">
                <a:effectLst/>
              </a:rPr>
              <a:t> </a:t>
            </a:r>
            <a:br>
              <a:rPr lang="en-GB" dirty="0"/>
            </a:br>
            <a:endParaRPr lang="en-US" dirty="0"/>
          </a:p>
        </p:txBody>
      </p:sp>
      <p:sp>
        <p:nvSpPr>
          <p:cNvPr id="7171" name="Rectangle 3"/>
          <p:cNvSpPr>
            <a:spLocks noGrp="1" noChangeArrowheads="1"/>
          </p:cNvSpPr>
          <p:nvPr>
            <p:ph type="subTitle" idx="1"/>
          </p:nvPr>
        </p:nvSpPr>
        <p:spPr/>
        <p:txBody>
          <a:bodyPr/>
          <a:lstStyle/>
          <a:p>
            <a:pPr>
              <a:defRPr/>
            </a:pPr>
            <a:r>
              <a:rPr lang="en-US" dirty="0"/>
              <a:t>Abdullah </a:t>
            </a:r>
            <a:r>
              <a:rPr lang="en-US" dirty="0" err="1"/>
              <a:t>Cem</a:t>
            </a:r>
            <a:r>
              <a:rPr lang="en-US" dirty="0"/>
              <a:t> </a:t>
            </a:r>
            <a:r>
              <a:rPr lang="en-US" dirty="0" err="1"/>
              <a:t>Özbay</a:t>
            </a:r>
            <a:endParaRPr lang="en-US" dirty="0"/>
          </a:p>
          <a:p>
            <a:pPr>
              <a:defRPr/>
            </a:pPr>
            <a:r>
              <a:rPr lang="en-US" dirty="0"/>
              <a:t>Technical University of Munich</a:t>
            </a:r>
          </a:p>
          <a:p>
            <a:pPr>
              <a:defRPr/>
            </a:pPr>
            <a:r>
              <a:rPr lang="en-US" dirty="0"/>
              <a:t>Chair </a:t>
            </a:r>
            <a:r>
              <a:rPr lang="en-GB" i="0" u="none" strike="noStrike" dirty="0">
                <a:solidFill>
                  <a:srgbClr val="333333"/>
                </a:solidFill>
                <a:effectLst/>
                <a:latin typeface="Arial" panose="020B0604020202020204" pitchFamily="34" charset="0"/>
              </a:rPr>
              <a:t>of Media Technology</a:t>
            </a:r>
            <a:endParaRPr lang="en-US" dirty="0"/>
          </a:p>
          <a:p>
            <a:pPr>
              <a:defRPr/>
            </a:pPr>
            <a:r>
              <a:rPr lang="en-US" dirty="0"/>
              <a:t>Munich, 13 June 2023</a:t>
            </a:r>
          </a:p>
          <a:p>
            <a:pPr eaLnBrk="1" hangingPunct="1"/>
            <a:endParaRPr lang="en-US" dirty="0">
              <a:latin typeface="Arial" charset="0"/>
              <a:ea typeface="ＭＳ Ｐゴシック" charset="0"/>
              <a:cs typeface="ＭＳ Ｐゴシック"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3000744" cy="4035056"/>
          </a:xfrm>
        </p:spPr>
        <p:txBody>
          <a:bodyPr/>
          <a:lstStyle/>
          <a:p>
            <a:r>
              <a:rPr lang="en-DE" dirty="0">
                <a:latin typeface="Arial" panose="020B0604020202020204" pitchFamily="34" charset="0"/>
                <a:cs typeface="Arial" panose="020B0604020202020204" pitchFamily="34" charset="0"/>
              </a:rPr>
              <a:t>Local contact moment matching [9]</a:t>
            </a:r>
          </a:p>
          <a:p>
            <a:pPr lvl="1"/>
            <a:r>
              <a:rPr lang="en-DE" dirty="0">
                <a:latin typeface="Arial" panose="020B0604020202020204" pitchFamily="34" charset="0"/>
                <a:cs typeface="Arial" panose="020B0604020202020204" pitchFamily="34" charset="0"/>
              </a:rPr>
              <a:t>L1 norm of the zero-momnet shift</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dirty="0"/>
              <a:t>Abdullah </a:t>
            </a:r>
            <a:r>
              <a:rPr lang="en-US" dirty="0" err="1"/>
              <a:t>Cem</a:t>
            </a:r>
            <a:r>
              <a:rPr lang="en-US" dirty="0"/>
              <a:t> </a:t>
            </a:r>
            <a:r>
              <a:rPr lang="en-US" dirty="0" err="1"/>
              <a:t>Özbay</a:t>
            </a:r>
            <a:r>
              <a:rPr lang="en-US" dirty="0"/>
              <a:t> | Master’s Thesis | Final presentation, Munich, 13 June 2023</a:t>
            </a:r>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rgbClr val="00529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de-DE" dirty="0"/>
              <a:t>Background: Analytical Methods</a:t>
            </a:r>
            <a:endParaRPr lang="en-US" dirty="0">
              <a:latin typeface="Arial" charset="0"/>
              <a:ea typeface="ＭＳ Ｐゴシック" charset="0"/>
              <a:cs typeface="ＭＳ Ｐゴシック" charset="0"/>
            </a:endParaRPr>
          </a:p>
        </p:txBody>
      </p:sp>
      <p:sp>
        <p:nvSpPr>
          <p:cNvPr id="12" name="Slide Number Placeholder 11">
            <a:extLst>
              <a:ext uri="{FF2B5EF4-FFF2-40B4-BE49-F238E27FC236}">
                <a16:creationId xmlns:a16="http://schemas.microsoft.com/office/drawing/2014/main" id="{447C0E5B-23C0-E6E1-FF57-470543CCB849}"/>
              </a:ext>
            </a:extLst>
          </p:cNvPr>
          <p:cNvSpPr>
            <a:spLocks noGrp="1"/>
          </p:cNvSpPr>
          <p:nvPr>
            <p:ph type="sldNum" sz="quarter" idx="12"/>
          </p:nvPr>
        </p:nvSpPr>
        <p:spPr/>
        <p:txBody>
          <a:bodyPr/>
          <a:lstStyle/>
          <a:p>
            <a:fld id="{17CC94CD-1FE7-0C44-80F4-2964C2C99554}" type="slidenum">
              <a:rPr lang="en-US" noProof="0" smtClean="0"/>
              <a:pPr/>
              <a:t>10</a:t>
            </a:fld>
            <a:endParaRPr lang="en-US" noProof="0"/>
          </a:p>
        </p:txBody>
      </p:sp>
      <p:pic>
        <p:nvPicPr>
          <p:cNvPr id="15" name="Picture 14" descr="A pair of red and green rabbits&#10;&#10;Description automatically generated">
            <a:extLst>
              <a:ext uri="{FF2B5EF4-FFF2-40B4-BE49-F238E27FC236}">
                <a16:creationId xmlns:a16="http://schemas.microsoft.com/office/drawing/2014/main" id="{F188C561-D2F2-74A0-99CC-1B6693CCC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683" y="1996053"/>
            <a:ext cx="5472698" cy="3196553"/>
          </a:xfrm>
          <a:prstGeom prst="rect">
            <a:avLst/>
          </a:prstGeom>
        </p:spPr>
      </p:pic>
    </p:spTree>
    <p:extLst>
      <p:ext uri="{BB962C8B-B14F-4D97-AF65-F5344CB8AC3E}">
        <p14:creationId xmlns:p14="http://schemas.microsoft.com/office/powerpoint/2010/main" val="1449465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5137426" cy="929064"/>
          </a:xfrm>
        </p:spPr>
        <p:txBody>
          <a:bodyPr/>
          <a:lstStyle/>
          <a:p>
            <a:r>
              <a:rPr lang="en-GB" dirty="0"/>
              <a:t>High computational cost</a:t>
            </a:r>
          </a:p>
          <a:p>
            <a:r>
              <a:rPr lang="en-GB" dirty="0"/>
              <a:t>Low performance on unseen objects</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rgbClr val="00529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2424771" cy="601538"/>
          </a:xfrm>
        </p:spPr>
        <p:txBody>
          <a:bodyPr/>
          <a:lstStyle/>
          <a:p>
            <a:pPr eaLnBrk="1" hangingPunct="1"/>
            <a:r>
              <a:rPr lang="en-GB" dirty="0"/>
              <a:t>Motivation</a:t>
            </a:r>
            <a:endParaRPr lang="en-US" dirty="0">
              <a:latin typeface="Arial" charset="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3F4DA561-1741-2617-6DAF-F7ABDFE976E0}"/>
              </a:ext>
            </a:extLst>
          </p:cNvPr>
          <p:cNvSpPr>
            <a:spLocks noGrp="1"/>
          </p:cNvSpPr>
          <p:nvPr>
            <p:ph type="sldNum" sz="quarter" idx="12"/>
          </p:nvPr>
        </p:nvSpPr>
        <p:spPr/>
        <p:txBody>
          <a:bodyPr/>
          <a:lstStyle/>
          <a:p>
            <a:fld id="{17CC94CD-1FE7-0C44-80F4-2964C2C99554}" type="slidenum">
              <a:rPr lang="en-US" noProof="0" smtClean="0"/>
              <a:pPr/>
              <a:t>11</a:t>
            </a:fld>
            <a:endParaRPr lang="en-US" noProof="0"/>
          </a:p>
        </p:txBody>
      </p:sp>
    </p:spTree>
    <p:extLst>
      <p:ext uri="{BB962C8B-B14F-4D97-AF65-F5344CB8AC3E}">
        <p14:creationId xmlns:p14="http://schemas.microsoft.com/office/powerpoint/2010/main" val="445651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6474714" cy="1816152"/>
          </a:xfrm>
        </p:spPr>
        <p:txBody>
          <a:bodyPr/>
          <a:lstStyle/>
          <a:p>
            <a:r>
              <a:rPr lang="en-GB" kern="0" dirty="0"/>
              <a:t>No training required </a:t>
            </a:r>
          </a:p>
          <a:p>
            <a:r>
              <a:rPr lang="en-GB" dirty="0"/>
              <a:t>Reduce computational cost</a:t>
            </a:r>
          </a:p>
          <a:p>
            <a:r>
              <a:rPr lang="en-GB" kern="0" dirty="0"/>
              <a:t>Generalized </a:t>
            </a:r>
            <a:r>
              <a:rPr lang="en-GB" dirty="0"/>
              <a:t>m</a:t>
            </a:r>
            <a:r>
              <a:rPr lang="en-GB" kern="0" dirty="0"/>
              <a:t>ethod</a:t>
            </a:r>
          </a:p>
          <a:p>
            <a:r>
              <a:rPr lang="en-GB" kern="0" dirty="0"/>
              <a:t>Not class-based</a:t>
            </a:r>
            <a:endParaRPr lang="en-DE" kern="0" dirty="0"/>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rgbClr val="00529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4227286" cy="601538"/>
          </a:xfrm>
        </p:spPr>
        <p:txBody>
          <a:bodyPr/>
          <a:lstStyle/>
          <a:p>
            <a:pPr eaLnBrk="1" hangingPunct="1"/>
            <a:r>
              <a:rPr lang="en-GB" dirty="0">
                <a:latin typeface="Arial" charset="0"/>
                <a:ea typeface="ＭＳ Ｐゴシック" charset="0"/>
                <a:cs typeface="ＭＳ Ｐゴシック" charset="0"/>
              </a:rPr>
              <a:t>Problem Formulation</a:t>
            </a:r>
            <a:br>
              <a:rPr lang="en-US" kern="0" dirty="0">
                <a:latin typeface="Arial" charset="0"/>
                <a:ea typeface="ＭＳ Ｐゴシック" charset="0"/>
                <a:cs typeface="ＭＳ Ｐゴシック" charset="0"/>
              </a:rPr>
            </a:br>
            <a:br>
              <a:rPr lang="en-US" kern="0"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3F4DA561-1741-2617-6DAF-F7ABDFE976E0}"/>
              </a:ext>
            </a:extLst>
          </p:cNvPr>
          <p:cNvSpPr>
            <a:spLocks noGrp="1"/>
          </p:cNvSpPr>
          <p:nvPr>
            <p:ph type="sldNum" sz="quarter" idx="12"/>
          </p:nvPr>
        </p:nvSpPr>
        <p:spPr/>
        <p:txBody>
          <a:bodyPr/>
          <a:lstStyle/>
          <a:p>
            <a:fld id="{17CC94CD-1FE7-0C44-80F4-2964C2C99554}" type="slidenum">
              <a:rPr lang="en-US" noProof="0" smtClean="0"/>
              <a:pPr/>
              <a:t>12</a:t>
            </a:fld>
            <a:endParaRPr lang="en-US" noProof="0"/>
          </a:p>
        </p:txBody>
      </p:sp>
    </p:spTree>
    <p:extLst>
      <p:ext uri="{BB962C8B-B14F-4D97-AF65-F5344CB8AC3E}">
        <p14:creationId xmlns:p14="http://schemas.microsoft.com/office/powerpoint/2010/main" val="769432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dirty="0"/>
              <a:t>Abdullah </a:t>
            </a:r>
            <a:r>
              <a:rPr lang="en-US" dirty="0" err="1"/>
              <a:t>Cem</a:t>
            </a:r>
            <a:r>
              <a:rPr lang="en-US" dirty="0"/>
              <a:t> </a:t>
            </a:r>
            <a:r>
              <a:rPr lang="en-US" dirty="0" err="1"/>
              <a:t>Özbay</a:t>
            </a:r>
            <a:r>
              <a:rPr lang="en-US" dirty="0"/>
              <a:t> | Master’s Thesis | Final presentation, Munich, 13 June 2023</a:t>
            </a:r>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GB" dirty="0">
                <a:effectLst/>
                <a:latin typeface="Arial" panose="020B0604020202020204" pitchFamily="34" charset="0"/>
                <a:cs typeface="Arial" panose="020B0604020202020204" pitchFamily="34" charset="0"/>
              </a:rPr>
              <a:t>The Pipeline </a:t>
            </a:r>
            <a:r>
              <a:rPr lang="en-GB" dirty="0">
                <a:latin typeface="Arial" panose="020B0604020202020204" pitchFamily="34" charset="0"/>
                <a:cs typeface="Arial" panose="020B0604020202020204" pitchFamily="34" charset="0"/>
              </a:rPr>
              <a:t>O</a:t>
            </a:r>
            <a:r>
              <a:rPr lang="en-GB" dirty="0">
                <a:effectLst/>
                <a:latin typeface="Arial" panose="020B0604020202020204" pitchFamily="34" charset="0"/>
                <a:cs typeface="Arial" panose="020B0604020202020204" pitchFamily="34" charset="0"/>
              </a:rPr>
              <a:t>verview </a:t>
            </a:r>
            <a:br>
              <a:rPr lang="en-GB" dirty="0">
                <a:latin typeface="Arial" panose="020B0604020202020204" pitchFamily="34" charset="0"/>
                <a:cs typeface="Arial" panose="020B0604020202020204" pitchFamily="34" charset="0"/>
              </a:rPr>
            </a:br>
            <a:endParaRPr lang="en-US" dirty="0">
              <a:latin typeface="Arial" panose="020B0604020202020204" pitchFamily="34" charset="0"/>
              <a:ea typeface="ＭＳ Ｐゴシック" charset="0"/>
              <a:cs typeface="Arial" panose="020B0604020202020204" pitchFamily="34" charset="0"/>
            </a:endParaRPr>
          </a:p>
        </p:txBody>
      </p:sp>
      <p:sp>
        <p:nvSpPr>
          <p:cNvPr id="2" name="Slide Number Placeholder 1">
            <a:extLst>
              <a:ext uri="{FF2B5EF4-FFF2-40B4-BE49-F238E27FC236}">
                <a16:creationId xmlns:a16="http://schemas.microsoft.com/office/drawing/2014/main" id="{10EEB570-0F6D-6634-ED3E-955A2D755AD4}"/>
              </a:ext>
            </a:extLst>
          </p:cNvPr>
          <p:cNvSpPr>
            <a:spLocks noGrp="1"/>
          </p:cNvSpPr>
          <p:nvPr>
            <p:ph type="sldNum" sz="quarter" idx="12"/>
          </p:nvPr>
        </p:nvSpPr>
        <p:spPr/>
        <p:txBody>
          <a:bodyPr/>
          <a:lstStyle/>
          <a:p>
            <a:fld id="{17CC94CD-1FE7-0C44-80F4-2964C2C99554}" type="slidenum">
              <a:rPr lang="en-US" noProof="0" smtClean="0"/>
              <a:pPr/>
              <a:t>13</a:t>
            </a:fld>
            <a:endParaRPr lang="en-US" noProof="0"/>
          </a:p>
        </p:txBody>
      </p:sp>
      <p:pic>
        <p:nvPicPr>
          <p:cNvPr id="12" name="Picture 11">
            <a:extLst>
              <a:ext uri="{FF2B5EF4-FFF2-40B4-BE49-F238E27FC236}">
                <a16:creationId xmlns:a16="http://schemas.microsoft.com/office/drawing/2014/main" id="{6533D55C-64D5-356C-D9C2-7429181E73BF}"/>
              </a:ext>
            </a:extLst>
          </p:cNvPr>
          <p:cNvPicPr>
            <a:picLocks noChangeAspect="1"/>
          </p:cNvPicPr>
          <p:nvPr/>
        </p:nvPicPr>
        <p:blipFill>
          <a:blip r:embed="rId3"/>
          <a:stretch>
            <a:fillRect/>
          </a:stretch>
        </p:blipFill>
        <p:spPr>
          <a:xfrm>
            <a:off x="290212" y="2285657"/>
            <a:ext cx="8744036" cy="3151316"/>
          </a:xfrm>
          <a:prstGeom prst="rect">
            <a:avLst/>
          </a:prstGeom>
        </p:spPr>
      </p:pic>
    </p:spTree>
    <p:extLst>
      <p:ext uri="{BB962C8B-B14F-4D97-AF65-F5344CB8AC3E}">
        <p14:creationId xmlns:p14="http://schemas.microsoft.com/office/powerpoint/2010/main" val="157222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18633" y="1986413"/>
            <a:ext cx="2697831" cy="1774426"/>
          </a:xfrm>
        </p:spPr>
        <p:txBody>
          <a:bodyPr/>
          <a:lstStyle/>
          <a:p>
            <a:r>
              <a:rPr lang="en-GB" dirty="0">
                <a:effectLst/>
                <a:latin typeface="Arial" panose="020B0604020202020204" pitchFamily="34" charset="0"/>
                <a:cs typeface="Arial" panose="020B0604020202020204" pitchFamily="34" charset="0"/>
              </a:rPr>
              <a:t>Capture the scene via RGB-D camera</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dirty="0"/>
              <a:t>Abdullah </a:t>
            </a:r>
            <a:r>
              <a:rPr lang="en-US" dirty="0" err="1"/>
              <a:t>Cem</a:t>
            </a:r>
            <a:r>
              <a:rPr lang="en-US" dirty="0"/>
              <a:t> </a:t>
            </a:r>
            <a:r>
              <a:rPr lang="en-US" dirty="0" err="1"/>
              <a:t>Özbay</a:t>
            </a:r>
            <a:r>
              <a:rPr lang="en-US" dirty="0"/>
              <a:t> | Master’s Thesis | Final presentation, Munich, 13 June 2023</a:t>
            </a:r>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US" dirty="0">
                <a:latin typeface="Arial" charset="0"/>
                <a:ea typeface="ＭＳ Ｐゴシック" charset="0"/>
                <a:cs typeface="ＭＳ Ｐゴシック" charset="0"/>
              </a:rPr>
              <a:t>Scene Capturing and Point Cloud Creation</a:t>
            </a:r>
            <a:br>
              <a:rPr lang="en-GB" dirty="0">
                <a:effectLst/>
              </a:rPr>
            </a:br>
            <a:endParaRPr lang="en-US" dirty="0">
              <a:latin typeface="Arial" charset="0"/>
              <a:ea typeface="ＭＳ Ｐゴシック" charset="0"/>
              <a:cs typeface="ＭＳ Ｐゴシック" charset="0"/>
            </a:endParaRPr>
          </a:p>
        </p:txBody>
      </p:sp>
      <p:pic>
        <p:nvPicPr>
          <p:cNvPr id="15" name="Picture 14">
            <a:extLst>
              <a:ext uri="{FF2B5EF4-FFF2-40B4-BE49-F238E27FC236}">
                <a16:creationId xmlns:a16="http://schemas.microsoft.com/office/drawing/2014/main" id="{D554EAD6-6214-6217-0C53-710972670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080" y="1879235"/>
            <a:ext cx="4335547" cy="4390894"/>
          </a:xfrm>
          <a:prstGeom prst="rect">
            <a:avLst/>
          </a:prstGeom>
        </p:spPr>
      </p:pic>
      <p:sp>
        <p:nvSpPr>
          <p:cNvPr id="2" name="Slide Number Placeholder 1">
            <a:extLst>
              <a:ext uri="{FF2B5EF4-FFF2-40B4-BE49-F238E27FC236}">
                <a16:creationId xmlns:a16="http://schemas.microsoft.com/office/drawing/2014/main" id="{10EEB570-0F6D-6634-ED3E-955A2D755AD4}"/>
              </a:ext>
            </a:extLst>
          </p:cNvPr>
          <p:cNvSpPr>
            <a:spLocks noGrp="1"/>
          </p:cNvSpPr>
          <p:nvPr>
            <p:ph type="sldNum" sz="quarter" idx="12"/>
          </p:nvPr>
        </p:nvSpPr>
        <p:spPr/>
        <p:txBody>
          <a:bodyPr/>
          <a:lstStyle/>
          <a:p>
            <a:fld id="{17CC94CD-1FE7-0C44-80F4-2964C2C99554}" type="slidenum">
              <a:rPr lang="en-US" noProof="0" smtClean="0"/>
              <a:pPr/>
              <a:t>14</a:t>
            </a:fld>
            <a:endParaRPr lang="en-US" noProof="0"/>
          </a:p>
        </p:txBody>
      </p:sp>
    </p:spTree>
    <p:extLst>
      <p:ext uri="{BB962C8B-B14F-4D97-AF65-F5344CB8AC3E}">
        <p14:creationId xmlns:p14="http://schemas.microsoft.com/office/powerpoint/2010/main" val="2918791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18633" y="1986413"/>
            <a:ext cx="4961415" cy="1100997"/>
          </a:xfrm>
        </p:spPr>
        <p:txBody>
          <a:bodyPr/>
          <a:lstStyle/>
          <a:p>
            <a:r>
              <a:rPr lang="en-GB" dirty="0">
                <a:effectLst/>
                <a:latin typeface="Arial" panose="020B0604020202020204" pitchFamily="34" charset="0"/>
                <a:cs typeface="Arial" panose="020B0604020202020204" pitchFamily="34" charset="0"/>
              </a:rPr>
              <a:t>Identify a region of interest in the point cloud</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dirty="0"/>
              <a:t>Abdullah </a:t>
            </a:r>
            <a:r>
              <a:rPr lang="en-US" dirty="0" err="1"/>
              <a:t>Cem</a:t>
            </a:r>
            <a:r>
              <a:rPr lang="en-US" dirty="0"/>
              <a:t> </a:t>
            </a:r>
            <a:r>
              <a:rPr lang="en-US" dirty="0" err="1"/>
              <a:t>Özbay</a:t>
            </a:r>
            <a:r>
              <a:rPr lang="en-US" dirty="0"/>
              <a:t> | Master’s Thesis | Final presentation, Munich, 13 June 2023</a:t>
            </a:r>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US" dirty="0">
                <a:latin typeface="Arial" charset="0"/>
                <a:ea typeface="ＭＳ Ｐゴシック" charset="0"/>
                <a:cs typeface="ＭＳ Ｐゴシック" charset="0"/>
              </a:rPr>
              <a:t>Point Cloud Pre-processing</a:t>
            </a:r>
            <a:r>
              <a:rPr lang="en-GB" sz="1800" dirty="0">
                <a:effectLst/>
                <a:latin typeface="ArialMT"/>
              </a:rPr>
              <a:t> </a:t>
            </a:r>
            <a:br>
              <a:rPr lang="en-GB" dirty="0">
                <a:effectLst/>
              </a:rPr>
            </a:br>
            <a:endParaRPr lang="en-US" dirty="0">
              <a:latin typeface="Arial" charset="0"/>
              <a:ea typeface="ＭＳ Ｐゴシック" charset="0"/>
              <a:cs typeface="ＭＳ Ｐゴシック" charset="0"/>
            </a:endParaRPr>
          </a:p>
        </p:txBody>
      </p:sp>
      <p:pic>
        <p:nvPicPr>
          <p:cNvPr id="12" name="Picture 11">
            <a:extLst>
              <a:ext uri="{FF2B5EF4-FFF2-40B4-BE49-F238E27FC236}">
                <a16:creationId xmlns:a16="http://schemas.microsoft.com/office/drawing/2014/main" id="{BC71F140-8D9C-4D76-70A3-0317D4D3F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403" y="2415424"/>
            <a:ext cx="4193973" cy="3830267"/>
          </a:xfrm>
          <a:prstGeom prst="rect">
            <a:avLst/>
          </a:prstGeom>
        </p:spPr>
      </p:pic>
      <p:sp>
        <p:nvSpPr>
          <p:cNvPr id="2" name="Slide Number Placeholder 1">
            <a:extLst>
              <a:ext uri="{FF2B5EF4-FFF2-40B4-BE49-F238E27FC236}">
                <a16:creationId xmlns:a16="http://schemas.microsoft.com/office/drawing/2014/main" id="{10EEB570-0F6D-6634-ED3E-955A2D755AD4}"/>
              </a:ext>
            </a:extLst>
          </p:cNvPr>
          <p:cNvSpPr>
            <a:spLocks noGrp="1"/>
          </p:cNvSpPr>
          <p:nvPr>
            <p:ph type="sldNum" sz="quarter" idx="12"/>
          </p:nvPr>
        </p:nvSpPr>
        <p:spPr/>
        <p:txBody>
          <a:bodyPr/>
          <a:lstStyle/>
          <a:p>
            <a:fld id="{17CC94CD-1FE7-0C44-80F4-2964C2C99554}" type="slidenum">
              <a:rPr lang="en-US" noProof="0" smtClean="0"/>
              <a:pPr/>
              <a:t>15</a:t>
            </a:fld>
            <a:endParaRPr lang="en-US" noProof="0"/>
          </a:p>
        </p:txBody>
      </p:sp>
    </p:spTree>
    <p:extLst>
      <p:ext uri="{BB962C8B-B14F-4D97-AF65-F5344CB8AC3E}">
        <p14:creationId xmlns:p14="http://schemas.microsoft.com/office/powerpoint/2010/main" val="348592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18632" y="1986414"/>
            <a:ext cx="5544711" cy="509651"/>
          </a:xfrm>
        </p:spPr>
        <p:txBody>
          <a:bodyPr/>
          <a:lstStyle/>
          <a:p>
            <a:r>
              <a:rPr lang="en-GB" dirty="0">
                <a:effectLst/>
                <a:latin typeface="Arial" panose="020B0604020202020204" pitchFamily="34" charset="0"/>
                <a:cs typeface="Arial" panose="020B0604020202020204" pitchFamily="34" charset="0"/>
              </a:rPr>
              <a:t> Remove the ground surface (Open3D) </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dirty="0"/>
              <a:t>Abdullah </a:t>
            </a:r>
            <a:r>
              <a:rPr lang="en-US" dirty="0" err="1"/>
              <a:t>Cem</a:t>
            </a:r>
            <a:r>
              <a:rPr lang="en-US" dirty="0"/>
              <a:t> </a:t>
            </a:r>
            <a:r>
              <a:rPr lang="en-US" dirty="0" err="1"/>
              <a:t>Özbay</a:t>
            </a:r>
            <a:r>
              <a:rPr lang="en-US" dirty="0"/>
              <a:t> | Master’s Thesis | Final presentation, Munich, 13 June 2023</a:t>
            </a:r>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US" dirty="0">
                <a:latin typeface="Arial" charset="0"/>
                <a:ea typeface="ＭＳ Ｐゴシック" charset="0"/>
                <a:cs typeface="ＭＳ Ｐゴシック" charset="0"/>
              </a:rPr>
              <a:t>Point Cloud Pre-processing</a:t>
            </a:r>
            <a:r>
              <a:rPr lang="en-GB" sz="1800" dirty="0">
                <a:effectLst/>
                <a:latin typeface="ArialMT"/>
              </a:rPr>
              <a:t> </a:t>
            </a:r>
            <a:endParaRPr lang="en-US" dirty="0">
              <a:latin typeface="Arial" charset="0"/>
              <a:ea typeface="ＭＳ Ｐゴシック" charset="0"/>
              <a:cs typeface="ＭＳ Ｐゴシック" charset="0"/>
            </a:endParaRPr>
          </a:p>
        </p:txBody>
      </p:sp>
      <p:pic>
        <p:nvPicPr>
          <p:cNvPr id="23" name="Picture 22">
            <a:extLst>
              <a:ext uri="{FF2B5EF4-FFF2-40B4-BE49-F238E27FC236}">
                <a16:creationId xmlns:a16="http://schemas.microsoft.com/office/drawing/2014/main" id="{1B61AC3E-F28B-0F78-F798-09E770BA0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716" y="2556255"/>
            <a:ext cx="4063520" cy="3216953"/>
          </a:xfrm>
          <a:prstGeom prst="rect">
            <a:avLst/>
          </a:prstGeom>
        </p:spPr>
      </p:pic>
      <p:pic>
        <p:nvPicPr>
          <p:cNvPr id="25" name="Picture 24">
            <a:extLst>
              <a:ext uri="{FF2B5EF4-FFF2-40B4-BE49-F238E27FC236}">
                <a16:creationId xmlns:a16="http://schemas.microsoft.com/office/drawing/2014/main" id="{2A82DC5D-F1C6-6E38-93FE-1729E2A8C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11" y="2556255"/>
            <a:ext cx="4784858" cy="3470464"/>
          </a:xfrm>
          <a:prstGeom prst="rect">
            <a:avLst/>
          </a:prstGeom>
        </p:spPr>
      </p:pic>
      <p:sp>
        <p:nvSpPr>
          <p:cNvPr id="2" name="Slide Number Placeholder 1">
            <a:extLst>
              <a:ext uri="{FF2B5EF4-FFF2-40B4-BE49-F238E27FC236}">
                <a16:creationId xmlns:a16="http://schemas.microsoft.com/office/drawing/2014/main" id="{1D3DC3AF-3E84-DB99-D8BB-820549AF011F}"/>
              </a:ext>
            </a:extLst>
          </p:cNvPr>
          <p:cNvSpPr>
            <a:spLocks noGrp="1"/>
          </p:cNvSpPr>
          <p:nvPr>
            <p:ph type="sldNum" sz="quarter" idx="12"/>
          </p:nvPr>
        </p:nvSpPr>
        <p:spPr/>
        <p:txBody>
          <a:bodyPr/>
          <a:lstStyle/>
          <a:p>
            <a:fld id="{17CC94CD-1FE7-0C44-80F4-2964C2C99554}" type="slidenum">
              <a:rPr lang="en-US" noProof="0" smtClean="0"/>
              <a:pPr/>
              <a:t>16</a:t>
            </a:fld>
            <a:endParaRPr lang="en-US" noProof="0"/>
          </a:p>
        </p:txBody>
      </p:sp>
    </p:spTree>
    <p:extLst>
      <p:ext uri="{BB962C8B-B14F-4D97-AF65-F5344CB8AC3E}">
        <p14:creationId xmlns:p14="http://schemas.microsoft.com/office/powerpoint/2010/main" val="306298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7906951" cy="2453064"/>
          </a:xfrm>
        </p:spPr>
        <p:txBody>
          <a:bodyPr/>
          <a:lstStyle/>
          <a:p>
            <a:r>
              <a:rPr lang="en-DE" dirty="0">
                <a:latin typeface="Arial" panose="020B0604020202020204" pitchFamily="34" charset="0"/>
                <a:ea typeface="Calibri" panose="020F0502020204030204" pitchFamily="34" charset="0"/>
                <a:cs typeface="Arial" panose="020B0604020202020204" pitchFamily="34" charset="0"/>
              </a:rPr>
              <a:t>R</a:t>
            </a:r>
            <a:r>
              <a:rPr lang="en-DE" dirty="0">
                <a:effectLst/>
                <a:latin typeface="Arial" panose="020B0604020202020204" pitchFamily="34" charset="0"/>
                <a:ea typeface="Calibri" panose="020F0502020204030204" pitchFamily="34" charset="0"/>
                <a:cs typeface="Arial" panose="020B0604020202020204" pitchFamily="34" charset="0"/>
              </a:rPr>
              <a:t>epresents the local orientation of the surface</a:t>
            </a:r>
            <a:endParaRPr lang="en-DE" dirty="0">
              <a:effectLst/>
              <a:latin typeface="Arial" panose="020B0604020202020204" pitchFamily="34" charset="0"/>
              <a:cs typeface="Arial" panose="020B0604020202020204" pitchFamily="34" charset="0"/>
            </a:endParaRPr>
          </a:p>
          <a:p>
            <a:r>
              <a:rPr lang="en-DE" dirty="0">
                <a:latin typeface="Arial" panose="020B0604020202020204" pitchFamily="34" charset="0"/>
                <a:ea typeface="Calibri" panose="020F0502020204030204" pitchFamily="34" charset="0"/>
                <a:cs typeface="Arial" panose="020B0604020202020204" pitchFamily="34" charset="0"/>
              </a:rPr>
              <a:t>S</a:t>
            </a:r>
            <a:r>
              <a:rPr lang="en-DE" dirty="0">
                <a:effectLst/>
                <a:latin typeface="Arial" panose="020B0604020202020204" pitchFamily="34" charset="0"/>
                <a:ea typeface="Calibri" panose="020F0502020204030204" pitchFamily="34" charset="0"/>
                <a:cs typeface="Arial" panose="020B0604020202020204" pitchFamily="34" charset="0"/>
              </a:rPr>
              <a:t>urface normals is used to determine a grasp quality metric</a:t>
            </a:r>
            <a:endParaRPr lang="en-GB" dirty="0">
              <a:effectLst/>
              <a:latin typeface="Arial" panose="020B0604020202020204" pitchFamily="34" charset="0"/>
              <a:cs typeface="Arial" panose="020B0604020202020204" pitchFamily="34" charset="0"/>
            </a:endParaRPr>
          </a:p>
          <a:p>
            <a:r>
              <a:rPr lang="en-GB" dirty="0" err="1">
                <a:effectLst/>
                <a:latin typeface="Arial" panose="020B0604020202020204" pitchFamily="34" charset="0"/>
                <a:cs typeface="Arial" panose="020B0604020202020204" pitchFamily="34" charset="0"/>
              </a:rPr>
              <a:t>KDTree</a:t>
            </a:r>
            <a:r>
              <a:rPr lang="en-GB" dirty="0">
                <a:effectLst/>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search from Open3D</a:t>
            </a:r>
            <a:endParaRPr lang="en-DE"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P</a:t>
            </a:r>
            <a:r>
              <a:rPr lang="en-DE" dirty="0">
                <a:latin typeface="Arial" panose="020B0604020202020204" pitchFamily="34" charset="0"/>
                <a:cs typeface="Arial" panose="020B0604020202020204" pitchFamily="34" charset="0"/>
              </a:rPr>
              <a:t>arameter fine-tunnig</a:t>
            </a:r>
          </a:p>
          <a:p>
            <a:pPr lvl="1"/>
            <a:r>
              <a:rPr lang="en-DE" dirty="0">
                <a:latin typeface="Arial" panose="020B0604020202020204" pitchFamily="34" charset="0"/>
                <a:cs typeface="Arial" panose="020B0604020202020204" pitchFamily="34" charset="0"/>
              </a:rPr>
              <a:t>Radius = 0.1</a:t>
            </a:r>
          </a:p>
          <a:p>
            <a:pPr lvl="1"/>
            <a:r>
              <a:rPr lang="en-DE" dirty="0">
                <a:latin typeface="Arial" panose="020B0604020202020204" pitchFamily="34" charset="0"/>
                <a:cs typeface="Arial" panose="020B0604020202020204" pitchFamily="34" charset="0"/>
              </a:rPr>
              <a:t>Max NN = 12</a:t>
            </a:r>
          </a:p>
          <a:p>
            <a:pPr lvl="1"/>
            <a:endParaRPr lang="en-DE" dirty="0">
              <a:latin typeface="Arial" panose="020B0604020202020204" pitchFamily="34" charset="0"/>
              <a:cs typeface="Arial" panose="020B0604020202020204" pitchFamily="34" charset="0"/>
            </a:endParaRPr>
          </a:p>
          <a:p>
            <a:endParaRPr lang="en-DE" dirty="0">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GB" dirty="0">
                <a:effectLst/>
              </a:rPr>
              <a:t>Surface Normal Estimation </a:t>
            </a:r>
            <a:br>
              <a:rPr lang="en-GB" dirty="0"/>
            </a:br>
            <a:endParaRPr lang="en-US" dirty="0">
              <a:latin typeface="Arial" charset="0"/>
              <a:ea typeface="ＭＳ Ｐゴシック" charset="0"/>
              <a:cs typeface="ＭＳ Ｐゴシック" charset="0"/>
            </a:endParaRPr>
          </a:p>
        </p:txBody>
      </p:sp>
      <p:pic>
        <p:nvPicPr>
          <p:cNvPr id="14" name="Picture 13">
            <a:extLst>
              <a:ext uri="{FF2B5EF4-FFF2-40B4-BE49-F238E27FC236}">
                <a16:creationId xmlns:a16="http://schemas.microsoft.com/office/drawing/2014/main" id="{83D9E3F9-5C86-85C5-923C-3F6503073D46}"/>
              </a:ext>
            </a:extLst>
          </p:cNvPr>
          <p:cNvPicPr>
            <a:picLocks noChangeAspect="1"/>
          </p:cNvPicPr>
          <p:nvPr/>
        </p:nvPicPr>
        <p:blipFill>
          <a:blip r:embed="rId3"/>
          <a:stretch>
            <a:fillRect/>
          </a:stretch>
        </p:blipFill>
        <p:spPr>
          <a:xfrm>
            <a:off x="4294111" y="2766438"/>
            <a:ext cx="4341888" cy="3397633"/>
          </a:xfrm>
          <a:prstGeom prst="rect">
            <a:avLst/>
          </a:prstGeom>
        </p:spPr>
      </p:pic>
      <p:sp>
        <p:nvSpPr>
          <p:cNvPr id="2" name="Slide Number Placeholder 1">
            <a:extLst>
              <a:ext uri="{FF2B5EF4-FFF2-40B4-BE49-F238E27FC236}">
                <a16:creationId xmlns:a16="http://schemas.microsoft.com/office/drawing/2014/main" id="{BA8ADA01-B966-3511-AE95-9715BDAE8AAA}"/>
              </a:ext>
            </a:extLst>
          </p:cNvPr>
          <p:cNvSpPr>
            <a:spLocks noGrp="1"/>
          </p:cNvSpPr>
          <p:nvPr>
            <p:ph type="sldNum" sz="quarter" idx="12"/>
          </p:nvPr>
        </p:nvSpPr>
        <p:spPr/>
        <p:txBody>
          <a:bodyPr/>
          <a:lstStyle/>
          <a:p>
            <a:fld id="{17CC94CD-1FE7-0C44-80F4-2964C2C99554}" type="slidenum">
              <a:rPr lang="en-US" noProof="0" smtClean="0"/>
              <a:pPr/>
              <a:t>17</a:t>
            </a:fld>
            <a:endParaRPr lang="en-US" noProof="0"/>
          </a:p>
        </p:txBody>
      </p:sp>
    </p:spTree>
    <p:extLst>
      <p:ext uri="{BB962C8B-B14F-4D97-AF65-F5344CB8AC3E}">
        <p14:creationId xmlns:p14="http://schemas.microsoft.com/office/powerpoint/2010/main" val="2368507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3594443" cy="880354"/>
          </a:xfrm>
        </p:spPr>
        <p:txBody>
          <a:bodyPr/>
          <a:lstStyle/>
          <a:p>
            <a:r>
              <a:rPr lang="tr-TR" dirty="0" err="1"/>
              <a:t>Gripper</a:t>
            </a:r>
            <a:r>
              <a:rPr lang="tr-TR" dirty="0"/>
              <a:t> </a:t>
            </a:r>
            <a:r>
              <a:rPr lang="tr-TR" dirty="0" err="1"/>
              <a:t>representation</a:t>
            </a:r>
            <a:endParaRPr lang="tr-TR" dirty="0"/>
          </a:p>
          <a:p>
            <a:r>
              <a:rPr lang="tr-TR" dirty="0" err="1"/>
              <a:t>Collision</a:t>
            </a:r>
            <a:r>
              <a:rPr lang="tr-TR" dirty="0"/>
              <a:t> </a:t>
            </a:r>
            <a:r>
              <a:rPr lang="tr-TR" dirty="0" err="1"/>
              <a:t>detection</a:t>
            </a:r>
            <a:endParaRPr lang="tr-TR" dirty="0"/>
          </a:p>
          <a:p>
            <a:endParaRPr lang="en-DE" dirty="0"/>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GB" sz="3200" dirty="0">
                <a:effectLst/>
              </a:rPr>
              <a:t>Define Gripper </a:t>
            </a:r>
            <a:br>
              <a:rPr lang="en-GB" dirty="0"/>
            </a:br>
            <a:endParaRPr lang="en-US" dirty="0">
              <a:ea typeface="ＭＳ Ｐゴシック" charset="0"/>
              <a:cs typeface="ＭＳ Ｐゴシック" charset="0"/>
            </a:endParaRPr>
          </a:p>
        </p:txBody>
      </p:sp>
      <p:pic>
        <p:nvPicPr>
          <p:cNvPr id="12" name="Picture 11">
            <a:extLst>
              <a:ext uri="{FF2B5EF4-FFF2-40B4-BE49-F238E27FC236}">
                <a16:creationId xmlns:a16="http://schemas.microsoft.com/office/drawing/2014/main" id="{75573293-D37D-D6A4-03B2-B626642CF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103" y="2355949"/>
            <a:ext cx="4707497" cy="3665521"/>
          </a:xfrm>
          <a:prstGeom prst="rect">
            <a:avLst/>
          </a:prstGeom>
        </p:spPr>
      </p:pic>
      <p:sp>
        <p:nvSpPr>
          <p:cNvPr id="2" name="Slide Number Placeholder 1">
            <a:extLst>
              <a:ext uri="{FF2B5EF4-FFF2-40B4-BE49-F238E27FC236}">
                <a16:creationId xmlns:a16="http://schemas.microsoft.com/office/drawing/2014/main" id="{53A4177D-53A4-742B-782E-2E5085FDD471}"/>
              </a:ext>
            </a:extLst>
          </p:cNvPr>
          <p:cNvSpPr>
            <a:spLocks noGrp="1"/>
          </p:cNvSpPr>
          <p:nvPr>
            <p:ph type="sldNum" sz="quarter" idx="12"/>
          </p:nvPr>
        </p:nvSpPr>
        <p:spPr/>
        <p:txBody>
          <a:bodyPr/>
          <a:lstStyle/>
          <a:p>
            <a:fld id="{17CC94CD-1FE7-0C44-80F4-2964C2C99554}" type="slidenum">
              <a:rPr lang="en-US" noProof="0" smtClean="0"/>
              <a:pPr/>
              <a:t>18</a:t>
            </a:fld>
            <a:endParaRPr lang="en-US" noProof="0"/>
          </a:p>
        </p:txBody>
      </p:sp>
      <p:cxnSp>
        <p:nvCxnSpPr>
          <p:cNvPr id="15" name="Straight Arrow Connector 14">
            <a:extLst>
              <a:ext uri="{FF2B5EF4-FFF2-40B4-BE49-F238E27FC236}">
                <a16:creationId xmlns:a16="http://schemas.microsoft.com/office/drawing/2014/main" id="{02492739-2FA7-BD2B-D0F1-C2A17CB5699C}"/>
              </a:ext>
            </a:extLst>
          </p:cNvPr>
          <p:cNvCxnSpPr/>
          <p:nvPr/>
        </p:nvCxnSpPr>
        <p:spPr bwMode="auto">
          <a:xfrm flipV="1">
            <a:off x="6757639" y="2553628"/>
            <a:ext cx="225075" cy="540000"/>
          </a:xfrm>
          <a:prstGeom prst="straightConnector1">
            <a:avLst/>
          </a:prstGeom>
          <a:ln w="3492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42D3AAB9-8132-9A10-8C6C-043BF75AE5AA}"/>
              </a:ext>
            </a:extLst>
          </p:cNvPr>
          <p:cNvSpPr txBox="1"/>
          <p:nvPr/>
        </p:nvSpPr>
        <p:spPr>
          <a:xfrm>
            <a:off x="6135366" y="2163908"/>
            <a:ext cx="1694696" cy="400110"/>
          </a:xfrm>
          <a:prstGeom prst="rect">
            <a:avLst/>
          </a:prstGeom>
          <a:noFill/>
        </p:spPr>
        <p:txBody>
          <a:bodyPr wrap="none" rtlCol="0">
            <a:spAutoFit/>
          </a:bodyPr>
          <a:lstStyle/>
          <a:p>
            <a:r>
              <a:rPr lang="en-DE" dirty="0"/>
              <a:t>Gripper Body</a:t>
            </a:r>
          </a:p>
        </p:txBody>
      </p:sp>
      <p:cxnSp>
        <p:nvCxnSpPr>
          <p:cNvPr id="18" name="Straight Arrow Connector 17">
            <a:extLst>
              <a:ext uri="{FF2B5EF4-FFF2-40B4-BE49-F238E27FC236}">
                <a16:creationId xmlns:a16="http://schemas.microsoft.com/office/drawing/2014/main" id="{BE8159A0-70E8-DB5E-BB0D-C2C5792501D5}"/>
              </a:ext>
            </a:extLst>
          </p:cNvPr>
          <p:cNvCxnSpPr>
            <a:cxnSpLocks/>
          </p:cNvCxnSpPr>
          <p:nvPr/>
        </p:nvCxnSpPr>
        <p:spPr bwMode="auto">
          <a:xfrm flipH="1">
            <a:off x="4572000" y="4995695"/>
            <a:ext cx="623613" cy="0"/>
          </a:xfrm>
          <a:prstGeom prst="straightConnector1">
            <a:avLst/>
          </a:prstGeom>
          <a:ln w="3492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4E98FB59-F2D9-D029-2F75-5A4F1C0839DB}"/>
              </a:ext>
            </a:extLst>
          </p:cNvPr>
          <p:cNvSpPr txBox="1"/>
          <p:nvPr/>
        </p:nvSpPr>
        <p:spPr>
          <a:xfrm>
            <a:off x="2094540" y="4727253"/>
            <a:ext cx="2493055" cy="707886"/>
          </a:xfrm>
          <a:prstGeom prst="rect">
            <a:avLst/>
          </a:prstGeom>
          <a:noFill/>
        </p:spPr>
        <p:txBody>
          <a:bodyPr wrap="none" rtlCol="0">
            <a:spAutoFit/>
          </a:bodyPr>
          <a:lstStyle/>
          <a:p>
            <a:r>
              <a:rPr lang="en-DE" dirty="0"/>
              <a:t>Gripper Finger Body</a:t>
            </a:r>
          </a:p>
          <a:p>
            <a:endParaRPr lang="en-DE" dirty="0"/>
          </a:p>
        </p:txBody>
      </p:sp>
      <p:cxnSp>
        <p:nvCxnSpPr>
          <p:cNvPr id="23" name="Straight Arrow Connector 22">
            <a:extLst>
              <a:ext uri="{FF2B5EF4-FFF2-40B4-BE49-F238E27FC236}">
                <a16:creationId xmlns:a16="http://schemas.microsoft.com/office/drawing/2014/main" id="{C786EB1C-E05E-B8D9-F165-EB6C661438A5}"/>
              </a:ext>
            </a:extLst>
          </p:cNvPr>
          <p:cNvCxnSpPr>
            <a:cxnSpLocks/>
          </p:cNvCxnSpPr>
          <p:nvPr/>
        </p:nvCxnSpPr>
        <p:spPr bwMode="auto">
          <a:xfrm>
            <a:off x="5841174" y="5435139"/>
            <a:ext cx="0" cy="485775"/>
          </a:xfrm>
          <a:prstGeom prst="straightConnector1">
            <a:avLst/>
          </a:prstGeom>
          <a:ln w="3492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B4CF832C-98E7-62E5-3DA1-EAF1F52AEC60}"/>
              </a:ext>
            </a:extLst>
          </p:cNvPr>
          <p:cNvSpPr txBox="1"/>
          <p:nvPr/>
        </p:nvSpPr>
        <p:spPr>
          <a:xfrm>
            <a:off x="4936631" y="5848627"/>
            <a:ext cx="1823256" cy="707886"/>
          </a:xfrm>
          <a:prstGeom prst="rect">
            <a:avLst/>
          </a:prstGeom>
          <a:noFill/>
        </p:spPr>
        <p:txBody>
          <a:bodyPr wrap="none" rtlCol="0">
            <a:spAutoFit/>
          </a:bodyPr>
          <a:lstStyle/>
          <a:p>
            <a:r>
              <a:rPr lang="en-DE" dirty="0"/>
              <a:t>Grasping Area</a:t>
            </a:r>
          </a:p>
          <a:p>
            <a:endParaRPr lang="en-DE" dirty="0"/>
          </a:p>
        </p:txBody>
      </p:sp>
    </p:spTree>
    <p:extLst>
      <p:ext uri="{BB962C8B-B14F-4D97-AF65-F5344CB8AC3E}">
        <p14:creationId xmlns:p14="http://schemas.microsoft.com/office/powerpoint/2010/main" val="334169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1407609"/>
          </a:xfrm>
        </p:spPr>
        <p:txBody>
          <a:bodyPr/>
          <a:lstStyle/>
          <a:p>
            <a:r>
              <a:rPr lang="en-GB" dirty="0"/>
              <a:t>Down-sample the point cloud using farthest point down-sampling from Open3D</a:t>
            </a:r>
          </a:p>
          <a:p>
            <a:r>
              <a:rPr lang="en-GB" dirty="0"/>
              <a:t>S</a:t>
            </a:r>
            <a:r>
              <a:rPr lang="en-DE" dirty="0"/>
              <a:t>ample random oriented grasp poses on down-sampled point cloud</a:t>
            </a:r>
          </a:p>
          <a:p>
            <a:pPr lvl="1"/>
            <a:r>
              <a:rPr lang="en-GB" dirty="0"/>
              <a:t>H</a:t>
            </a:r>
            <a:r>
              <a:rPr lang="en-DE" dirty="0"/>
              <a:t>omogenues analyses of candidate grasp poses</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 Pose Sampling </a:t>
            </a:r>
            <a:endParaRPr lang="en-GB" dirty="0"/>
          </a:p>
        </p:txBody>
      </p:sp>
      <p:pic>
        <p:nvPicPr>
          <p:cNvPr id="12" name="Picture 11">
            <a:extLst>
              <a:ext uri="{FF2B5EF4-FFF2-40B4-BE49-F238E27FC236}">
                <a16:creationId xmlns:a16="http://schemas.microsoft.com/office/drawing/2014/main" id="{921A4B07-DA2C-9509-FF7B-10A73B308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213" y="3467938"/>
            <a:ext cx="3694931" cy="2747513"/>
          </a:xfrm>
          <a:prstGeom prst="rect">
            <a:avLst/>
          </a:prstGeom>
        </p:spPr>
      </p:pic>
      <p:pic>
        <p:nvPicPr>
          <p:cNvPr id="14" name="Picture 13">
            <a:extLst>
              <a:ext uri="{FF2B5EF4-FFF2-40B4-BE49-F238E27FC236}">
                <a16:creationId xmlns:a16="http://schemas.microsoft.com/office/drawing/2014/main" id="{4E1896BC-9F2B-9A4D-C843-CD4461E84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068" y="3379117"/>
            <a:ext cx="3694932" cy="2925154"/>
          </a:xfrm>
          <a:prstGeom prst="rect">
            <a:avLst/>
          </a:prstGeom>
        </p:spPr>
      </p:pic>
      <p:sp>
        <p:nvSpPr>
          <p:cNvPr id="2" name="Slide Number Placeholder 1">
            <a:extLst>
              <a:ext uri="{FF2B5EF4-FFF2-40B4-BE49-F238E27FC236}">
                <a16:creationId xmlns:a16="http://schemas.microsoft.com/office/drawing/2014/main" id="{51FE89FB-ED42-0389-1879-FFEBD348A051}"/>
              </a:ext>
            </a:extLst>
          </p:cNvPr>
          <p:cNvSpPr>
            <a:spLocks noGrp="1"/>
          </p:cNvSpPr>
          <p:nvPr>
            <p:ph type="sldNum" sz="quarter" idx="12"/>
          </p:nvPr>
        </p:nvSpPr>
        <p:spPr/>
        <p:txBody>
          <a:bodyPr/>
          <a:lstStyle/>
          <a:p>
            <a:fld id="{17CC94CD-1FE7-0C44-80F4-2964C2C99554}" type="slidenum">
              <a:rPr lang="en-US" noProof="0" smtClean="0"/>
              <a:pPr/>
              <a:t>19</a:t>
            </a:fld>
            <a:endParaRPr lang="en-US" noProof="0"/>
          </a:p>
        </p:txBody>
      </p:sp>
    </p:spTree>
    <p:extLst>
      <p:ext uri="{BB962C8B-B14F-4D97-AF65-F5344CB8AC3E}">
        <p14:creationId xmlns:p14="http://schemas.microsoft.com/office/powerpoint/2010/main" val="325636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GB" dirty="0"/>
              <a:t>Agenda</a:t>
            </a:r>
            <a:endParaRPr lang="en-US" dirty="0">
              <a:latin typeface="Arial" charset="0"/>
              <a:ea typeface="ＭＳ Ｐゴシック" charset="0"/>
              <a:cs typeface="ＭＳ Ｐゴシック" charset="0"/>
            </a:endParaRPr>
          </a:p>
        </p:txBody>
      </p:sp>
      <p:graphicFrame>
        <p:nvGraphicFramePr>
          <p:cNvPr id="3" name="Diagram 2">
            <a:extLst>
              <a:ext uri="{FF2B5EF4-FFF2-40B4-BE49-F238E27FC236}">
                <a16:creationId xmlns:a16="http://schemas.microsoft.com/office/drawing/2014/main" id="{9C89C0B8-ECF9-369C-0471-D717464CEDA8}"/>
              </a:ext>
            </a:extLst>
          </p:cNvPr>
          <p:cNvGraphicFramePr/>
          <p:nvPr>
            <p:extLst>
              <p:ext uri="{D42A27DB-BD31-4B8C-83A1-F6EECF244321}">
                <p14:modId xmlns:p14="http://schemas.microsoft.com/office/powerpoint/2010/main" val="2609041017"/>
              </p:ext>
            </p:extLst>
          </p:nvPr>
        </p:nvGraphicFramePr>
        <p:xfrm>
          <a:off x="597906" y="1914964"/>
          <a:ext cx="4401692" cy="3617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C9CC9D62-931F-334D-D4FB-170CFDE5ABD3}"/>
              </a:ext>
            </a:extLst>
          </p:cNvPr>
          <p:cNvSpPr>
            <a:spLocks noGrp="1"/>
          </p:cNvSpPr>
          <p:nvPr>
            <p:ph type="sldNum" sz="quarter" idx="12"/>
          </p:nvPr>
        </p:nvSpPr>
        <p:spPr/>
        <p:txBody>
          <a:bodyPr/>
          <a:lstStyle/>
          <a:p>
            <a:fld id="{17CC94CD-1FE7-0C44-80F4-2964C2C99554}" type="slidenum">
              <a:rPr lang="en-US" noProof="0" smtClean="0"/>
              <a:pPr/>
              <a:t>2</a:t>
            </a:fld>
            <a:endParaRPr lang="en-US" noProof="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4064000" cy="1251056"/>
          </a:xfrm>
        </p:spPr>
        <p:txBody>
          <a:bodyPr/>
          <a:lstStyle/>
          <a:p>
            <a:r>
              <a:rPr lang="en-GB" dirty="0">
                <a:latin typeface="+mj-lt"/>
              </a:rPr>
              <a:t>Align gripper to the object surface</a:t>
            </a:r>
          </a:p>
          <a:p>
            <a:r>
              <a:rPr lang="en-GB" dirty="0"/>
              <a:t>D</a:t>
            </a:r>
            <a:r>
              <a:rPr lang="en-DE" dirty="0"/>
              <a:t>ominant normal </a:t>
            </a:r>
          </a:p>
          <a:p>
            <a:endParaRPr lang="en-GB" dirty="0">
              <a:latin typeface="+mj-lt"/>
            </a:endParaRPr>
          </a:p>
          <a:p>
            <a:endParaRPr lang="en-DE" dirty="0"/>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 Pose Sampling </a:t>
            </a:r>
            <a:endParaRPr lang="en-GB" dirty="0"/>
          </a:p>
        </p:txBody>
      </p:sp>
      <p:sp>
        <p:nvSpPr>
          <p:cNvPr id="2" name="Slide Number Placeholder 1">
            <a:extLst>
              <a:ext uri="{FF2B5EF4-FFF2-40B4-BE49-F238E27FC236}">
                <a16:creationId xmlns:a16="http://schemas.microsoft.com/office/drawing/2014/main" id="{6EB123F4-65B8-0039-D5D5-7903889ECCE3}"/>
              </a:ext>
            </a:extLst>
          </p:cNvPr>
          <p:cNvSpPr>
            <a:spLocks noGrp="1"/>
          </p:cNvSpPr>
          <p:nvPr>
            <p:ph type="sldNum" sz="quarter" idx="12"/>
          </p:nvPr>
        </p:nvSpPr>
        <p:spPr/>
        <p:txBody>
          <a:bodyPr/>
          <a:lstStyle/>
          <a:p>
            <a:fld id="{17CC94CD-1FE7-0C44-80F4-2964C2C99554}" type="slidenum">
              <a:rPr lang="en-US" noProof="0" smtClean="0"/>
              <a:pPr/>
              <a:t>20</a:t>
            </a:fld>
            <a:endParaRPr lang="en-US" noProof="0"/>
          </a:p>
        </p:txBody>
      </p:sp>
      <p:pic>
        <p:nvPicPr>
          <p:cNvPr id="21" name="Picture 20" descr="A close-up of a hairbrush&#10;&#10;Description automatically generated">
            <a:extLst>
              <a:ext uri="{FF2B5EF4-FFF2-40B4-BE49-F238E27FC236}">
                <a16:creationId xmlns:a16="http://schemas.microsoft.com/office/drawing/2014/main" id="{746D62AE-12D0-54AD-45E6-AC95D4D31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775" y="1385605"/>
            <a:ext cx="3286897" cy="4477344"/>
          </a:xfrm>
          <a:prstGeom prst="rect">
            <a:avLst/>
          </a:prstGeom>
        </p:spPr>
      </p:pic>
      <p:sp>
        <p:nvSpPr>
          <p:cNvPr id="16" name="Frame 15">
            <a:extLst>
              <a:ext uri="{FF2B5EF4-FFF2-40B4-BE49-F238E27FC236}">
                <a16:creationId xmlns:a16="http://schemas.microsoft.com/office/drawing/2014/main" id="{C968D7BE-47DF-E61E-3470-301D732972DA}"/>
              </a:ext>
            </a:extLst>
          </p:cNvPr>
          <p:cNvSpPr/>
          <p:nvPr/>
        </p:nvSpPr>
        <p:spPr bwMode="auto">
          <a:xfrm>
            <a:off x="6623223" y="1986414"/>
            <a:ext cx="1606376" cy="1549766"/>
          </a:xfrm>
          <a:prstGeom prst="frame">
            <a:avLst>
              <a:gd name="adj1" fmla="val 4392"/>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cxnSp>
        <p:nvCxnSpPr>
          <p:cNvPr id="19" name="Straight Arrow Connector 18">
            <a:extLst>
              <a:ext uri="{FF2B5EF4-FFF2-40B4-BE49-F238E27FC236}">
                <a16:creationId xmlns:a16="http://schemas.microsoft.com/office/drawing/2014/main" id="{A23DF86C-6C5E-615A-BAFE-5B19B40143D2}"/>
              </a:ext>
            </a:extLst>
          </p:cNvPr>
          <p:cNvCxnSpPr>
            <a:cxnSpLocks/>
          </p:cNvCxnSpPr>
          <p:nvPr/>
        </p:nvCxnSpPr>
        <p:spPr bwMode="auto">
          <a:xfrm flipV="1">
            <a:off x="6982714" y="2445489"/>
            <a:ext cx="1048491" cy="540535"/>
          </a:xfrm>
          <a:prstGeom prst="straightConnector1">
            <a:avLst/>
          </a:prstGeom>
          <a:solidFill>
            <a:schemeClr val="accent1"/>
          </a:solidFill>
          <a:ln w="47625" cap="flat" cmpd="sng" algn="ctr">
            <a:solidFill>
              <a:srgbClr val="FF0000"/>
            </a:solidFill>
            <a:prstDash val="solid"/>
            <a:round/>
            <a:headEnd type="none" w="med" len="med"/>
            <a:tailEnd type="triangle"/>
          </a:ln>
          <a:effectLst/>
        </p:spPr>
      </p:cxnSp>
      <p:sp>
        <p:nvSpPr>
          <p:cNvPr id="27" name="TextBox 26">
            <a:extLst>
              <a:ext uri="{FF2B5EF4-FFF2-40B4-BE49-F238E27FC236}">
                <a16:creationId xmlns:a16="http://schemas.microsoft.com/office/drawing/2014/main" id="{0D57B3C8-AFF6-817D-C5DC-5731F8E4DD61}"/>
              </a:ext>
            </a:extLst>
          </p:cNvPr>
          <p:cNvSpPr txBox="1"/>
          <p:nvPr/>
        </p:nvSpPr>
        <p:spPr>
          <a:xfrm>
            <a:off x="3320120" y="5883697"/>
            <a:ext cx="5315879" cy="400110"/>
          </a:xfrm>
          <a:prstGeom prst="rect">
            <a:avLst/>
          </a:prstGeom>
          <a:noFill/>
        </p:spPr>
        <p:txBody>
          <a:bodyPr wrap="none" rtlCol="0">
            <a:spAutoFit/>
          </a:bodyPr>
          <a:lstStyle/>
          <a:p>
            <a:r>
              <a:rPr lang="en-DE" dirty="0"/>
              <a:t>Points inside the grasping area bounding box</a:t>
            </a:r>
          </a:p>
        </p:txBody>
      </p:sp>
      <p:cxnSp>
        <p:nvCxnSpPr>
          <p:cNvPr id="30" name="Straight Arrow Connector 29">
            <a:extLst>
              <a:ext uri="{FF2B5EF4-FFF2-40B4-BE49-F238E27FC236}">
                <a16:creationId xmlns:a16="http://schemas.microsoft.com/office/drawing/2014/main" id="{D239C2A4-2532-9225-E2A6-64C69BFE1B94}"/>
              </a:ext>
            </a:extLst>
          </p:cNvPr>
          <p:cNvCxnSpPr>
            <a:cxnSpLocks/>
          </p:cNvCxnSpPr>
          <p:nvPr/>
        </p:nvCxnSpPr>
        <p:spPr bwMode="auto">
          <a:xfrm>
            <a:off x="8199628" y="3624277"/>
            <a:ext cx="0" cy="2259420"/>
          </a:xfrm>
          <a:prstGeom prst="straightConnector1">
            <a:avLst/>
          </a:prstGeom>
          <a:solidFill>
            <a:schemeClr val="accent1"/>
          </a:solidFill>
          <a:ln w="38100" cap="flat" cmpd="sng" algn="ctr">
            <a:solidFill>
              <a:schemeClr val="bg2"/>
            </a:solidFill>
            <a:prstDash val="solid"/>
            <a:round/>
            <a:headEnd type="none" w="med" len="med"/>
            <a:tailEnd type="triangle"/>
          </a:ln>
          <a:effectLst/>
        </p:spPr>
      </p:cxnSp>
    </p:spTree>
    <p:extLst>
      <p:ext uri="{BB962C8B-B14F-4D97-AF65-F5344CB8AC3E}">
        <p14:creationId xmlns:p14="http://schemas.microsoft.com/office/powerpoint/2010/main" val="424380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4064000" cy="918151"/>
          </a:xfrm>
        </p:spPr>
        <p:txBody>
          <a:bodyPr/>
          <a:lstStyle/>
          <a:p>
            <a:r>
              <a:rPr lang="en-GB" dirty="0">
                <a:latin typeface="+mj-lt"/>
              </a:rPr>
              <a:t>Align gripper to the object surface</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 Pose Sampling </a:t>
            </a:r>
            <a:endParaRPr lang="en-GB" dirty="0"/>
          </a:p>
        </p:txBody>
      </p:sp>
      <p:pic>
        <p:nvPicPr>
          <p:cNvPr id="15" name="Picture 14">
            <a:extLst>
              <a:ext uri="{FF2B5EF4-FFF2-40B4-BE49-F238E27FC236}">
                <a16:creationId xmlns:a16="http://schemas.microsoft.com/office/drawing/2014/main" id="{383049F6-80D0-D4EF-2BA4-AF6141C8E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7" y="3123973"/>
            <a:ext cx="4639914" cy="2089027"/>
          </a:xfrm>
          <a:prstGeom prst="rect">
            <a:avLst/>
          </a:prstGeom>
        </p:spPr>
      </p:pic>
      <p:pic>
        <p:nvPicPr>
          <p:cNvPr id="17" name="Picture 16">
            <a:extLst>
              <a:ext uri="{FF2B5EF4-FFF2-40B4-BE49-F238E27FC236}">
                <a16:creationId xmlns:a16="http://schemas.microsoft.com/office/drawing/2014/main" id="{31424964-1156-C114-1D65-637D259ED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854" y="2662006"/>
            <a:ext cx="4303719" cy="2550994"/>
          </a:xfrm>
          <a:prstGeom prst="rect">
            <a:avLst/>
          </a:prstGeom>
        </p:spPr>
      </p:pic>
      <p:sp>
        <p:nvSpPr>
          <p:cNvPr id="2" name="Slide Number Placeholder 1">
            <a:extLst>
              <a:ext uri="{FF2B5EF4-FFF2-40B4-BE49-F238E27FC236}">
                <a16:creationId xmlns:a16="http://schemas.microsoft.com/office/drawing/2014/main" id="{6EB123F4-65B8-0039-D5D5-7903889ECCE3}"/>
              </a:ext>
            </a:extLst>
          </p:cNvPr>
          <p:cNvSpPr>
            <a:spLocks noGrp="1"/>
          </p:cNvSpPr>
          <p:nvPr>
            <p:ph type="sldNum" sz="quarter" idx="12"/>
          </p:nvPr>
        </p:nvSpPr>
        <p:spPr/>
        <p:txBody>
          <a:bodyPr/>
          <a:lstStyle/>
          <a:p>
            <a:fld id="{17CC94CD-1FE7-0C44-80F4-2964C2C99554}" type="slidenum">
              <a:rPr lang="en-US" noProof="0" smtClean="0"/>
              <a:pPr/>
              <a:t>21</a:t>
            </a:fld>
            <a:endParaRPr lang="en-US" noProof="0"/>
          </a:p>
        </p:txBody>
      </p:sp>
      <p:sp>
        <p:nvSpPr>
          <p:cNvPr id="22" name="Circular Arrow 21">
            <a:extLst>
              <a:ext uri="{FF2B5EF4-FFF2-40B4-BE49-F238E27FC236}">
                <a16:creationId xmlns:a16="http://schemas.microsoft.com/office/drawing/2014/main" id="{18E7595C-81A5-9643-782E-25D6E0531B9E}"/>
              </a:ext>
            </a:extLst>
          </p:cNvPr>
          <p:cNvSpPr/>
          <p:nvPr/>
        </p:nvSpPr>
        <p:spPr bwMode="auto">
          <a:xfrm flipV="1">
            <a:off x="3776764" y="3728808"/>
            <a:ext cx="1745153" cy="2089028"/>
          </a:xfrm>
          <a:prstGeom prst="circular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1000" b="0" i="0" u="none" strike="noStrike" cap="none" normalizeH="0" baseline="0" dirty="0">
              <a:ln>
                <a:noFill/>
              </a:ln>
              <a:solidFill>
                <a:schemeClr val="tx1"/>
              </a:solidFill>
              <a:effectLst/>
              <a:latin typeface="Arial" pitchFamily="34" charset="0"/>
            </a:endParaRPr>
          </a:p>
        </p:txBody>
      </p:sp>
      <p:sp>
        <p:nvSpPr>
          <p:cNvPr id="23" name="TextBox 22">
            <a:extLst>
              <a:ext uri="{FF2B5EF4-FFF2-40B4-BE49-F238E27FC236}">
                <a16:creationId xmlns:a16="http://schemas.microsoft.com/office/drawing/2014/main" id="{52A7BE51-E49E-7D6A-3452-AA5796FB8927}"/>
              </a:ext>
            </a:extLst>
          </p:cNvPr>
          <p:cNvSpPr txBox="1"/>
          <p:nvPr/>
        </p:nvSpPr>
        <p:spPr>
          <a:xfrm>
            <a:off x="3507387" y="5795716"/>
            <a:ext cx="2646933" cy="400110"/>
          </a:xfrm>
          <a:prstGeom prst="rect">
            <a:avLst/>
          </a:prstGeom>
          <a:noFill/>
        </p:spPr>
        <p:txBody>
          <a:bodyPr wrap="square" rtlCol="0">
            <a:spAutoFit/>
          </a:bodyPr>
          <a:lstStyle/>
          <a:p>
            <a:r>
              <a:rPr lang="en-DE" dirty="0"/>
              <a:t>Grasp pose is aligned</a:t>
            </a:r>
          </a:p>
        </p:txBody>
      </p:sp>
    </p:spTree>
    <p:extLst>
      <p:ext uri="{BB962C8B-B14F-4D97-AF65-F5344CB8AC3E}">
        <p14:creationId xmlns:p14="http://schemas.microsoft.com/office/powerpoint/2010/main" val="329486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4064000" cy="2214525"/>
          </a:xfrm>
        </p:spPr>
        <p:txBody>
          <a:bodyPr/>
          <a:lstStyle/>
          <a:p>
            <a:r>
              <a:rPr lang="en-GB" dirty="0">
                <a:latin typeface="+mj-lt"/>
              </a:rPr>
              <a:t>Rotate around x-axis</a:t>
            </a:r>
            <a:r>
              <a:rPr lang="en-GB" dirty="0">
                <a:effectLst/>
                <a:latin typeface="+mj-lt"/>
              </a:rPr>
              <a:t> every 30 degrees</a:t>
            </a:r>
            <a:endParaRPr lang="en-GB" dirty="0">
              <a:latin typeface="+mj-lt"/>
            </a:endParaRPr>
          </a:p>
          <a:p>
            <a:r>
              <a:rPr lang="en-GB" dirty="0">
                <a:latin typeface="+mj-lt"/>
              </a:rPr>
              <a:t>Check the (collision) constraint: Point Cloud</a:t>
            </a:r>
            <a:r>
              <a:rPr lang="en-GB" dirty="0">
                <a:effectLst/>
                <a:latin typeface="+mj-lt"/>
              </a:rPr>
              <a:t> ∩ Gripper Body = ∅</a:t>
            </a:r>
          </a:p>
          <a:p>
            <a:r>
              <a:rPr lang="en-GB" dirty="0">
                <a:latin typeface="+mj-lt"/>
              </a:rPr>
              <a:t>Iteration for different grasp widths from 2cm to 10cm</a:t>
            </a:r>
            <a:endParaRPr lang="en-GB" dirty="0">
              <a:effectLst/>
              <a:latin typeface="+mj-lt"/>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 Pose Sampling </a:t>
            </a:r>
            <a:endParaRPr lang="en-GB" dirty="0"/>
          </a:p>
        </p:txBody>
      </p:sp>
      <p:pic>
        <p:nvPicPr>
          <p:cNvPr id="12" name="Picture 11">
            <a:extLst>
              <a:ext uri="{FF2B5EF4-FFF2-40B4-BE49-F238E27FC236}">
                <a16:creationId xmlns:a16="http://schemas.microsoft.com/office/drawing/2014/main" id="{0016A8F9-0A74-D4B4-AFF6-EC7066FC4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512" y="1760039"/>
            <a:ext cx="3590488" cy="3362521"/>
          </a:xfrm>
          <a:prstGeom prst="rect">
            <a:avLst/>
          </a:prstGeom>
        </p:spPr>
      </p:pic>
      <p:sp>
        <p:nvSpPr>
          <p:cNvPr id="2" name="Slide Number Placeholder 1">
            <a:extLst>
              <a:ext uri="{FF2B5EF4-FFF2-40B4-BE49-F238E27FC236}">
                <a16:creationId xmlns:a16="http://schemas.microsoft.com/office/drawing/2014/main" id="{F27AA45F-EBD3-B2EF-8381-01419314182D}"/>
              </a:ext>
            </a:extLst>
          </p:cNvPr>
          <p:cNvSpPr>
            <a:spLocks noGrp="1"/>
          </p:cNvSpPr>
          <p:nvPr>
            <p:ph type="sldNum" sz="quarter" idx="12"/>
          </p:nvPr>
        </p:nvSpPr>
        <p:spPr/>
        <p:txBody>
          <a:bodyPr/>
          <a:lstStyle/>
          <a:p>
            <a:fld id="{17CC94CD-1FE7-0C44-80F4-2964C2C99554}" type="slidenum">
              <a:rPr lang="en-US" noProof="0" smtClean="0"/>
              <a:pPr/>
              <a:t>22</a:t>
            </a:fld>
            <a:endParaRPr lang="en-US" noProof="0"/>
          </a:p>
        </p:txBody>
      </p:sp>
      <p:sp>
        <p:nvSpPr>
          <p:cNvPr id="15" name="TextBox 14">
            <a:extLst>
              <a:ext uri="{FF2B5EF4-FFF2-40B4-BE49-F238E27FC236}">
                <a16:creationId xmlns:a16="http://schemas.microsoft.com/office/drawing/2014/main" id="{C1C97480-A53B-535E-7ED5-B75CF6D36AF1}"/>
              </a:ext>
            </a:extLst>
          </p:cNvPr>
          <p:cNvSpPr txBox="1"/>
          <p:nvPr/>
        </p:nvSpPr>
        <p:spPr>
          <a:xfrm>
            <a:off x="5920710" y="5734922"/>
            <a:ext cx="184731" cy="400110"/>
          </a:xfrm>
          <a:prstGeom prst="rect">
            <a:avLst/>
          </a:prstGeom>
          <a:noFill/>
        </p:spPr>
        <p:txBody>
          <a:bodyPr wrap="none" rtlCol="0">
            <a:spAutoFit/>
          </a:bodyPr>
          <a:lstStyle/>
          <a:p>
            <a:endParaRPr lang="en-DE" dirty="0"/>
          </a:p>
        </p:txBody>
      </p:sp>
    </p:spTree>
    <p:extLst>
      <p:ext uri="{BB962C8B-B14F-4D97-AF65-F5344CB8AC3E}">
        <p14:creationId xmlns:p14="http://schemas.microsoft.com/office/powerpoint/2010/main" val="3853263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2124636"/>
            <a:ext cx="3735467" cy="1727643"/>
          </a:xfrm>
        </p:spPr>
        <p:txBody>
          <a:bodyPr/>
          <a:lstStyle/>
          <a:p>
            <a:r>
              <a:rPr lang="en-GB" dirty="0">
                <a:latin typeface="Arial" panose="020B0604020202020204" pitchFamily="34" charset="0"/>
                <a:cs typeface="Arial" panose="020B0604020202020204" pitchFamily="34" charset="0"/>
              </a:rPr>
              <a:t>S</a:t>
            </a:r>
            <a:r>
              <a:rPr lang="en-GB" dirty="0">
                <a:effectLst/>
                <a:latin typeface="Arial" panose="020B0604020202020204" pitchFamily="34" charset="0"/>
                <a:cs typeface="Arial" panose="020B0604020202020204" pitchFamily="34" charset="0"/>
              </a:rPr>
              <a:t>urface normal of the gripper finger</a:t>
            </a:r>
          </a:p>
          <a:p>
            <a:r>
              <a:rPr lang="en-GB" dirty="0"/>
              <a:t>N</a:t>
            </a:r>
            <a:r>
              <a:rPr lang="en-DE" dirty="0"/>
              <a:t>ormal of left the finger = center_r – center_l</a:t>
            </a:r>
          </a:p>
          <a:p>
            <a:endParaRPr lang="en-GB" dirty="0">
              <a:effectLst/>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2574413" cy="601538"/>
          </a:xfrm>
        </p:spPr>
        <p:txBody>
          <a:bodyPr/>
          <a:lstStyle/>
          <a:p>
            <a:r>
              <a:rPr lang="en-GB" dirty="0">
                <a:effectLst/>
              </a:rPr>
              <a:t>Grasp Score </a:t>
            </a:r>
            <a:endParaRPr lang="en-GB" dirty="0"/>
          </a:p>
        </p:txBody>
      </p:sp>
      <p:sp>
        <p:nvSpPr>
          <p:cNvPr id="2" name="Slide Number Placeholder 1">
            <a:extLst>
              <a:ext uri="{FF2B5EF4-FFF2-40B4-BE49-F238E27FC236}">
                <a16:creationId xmlns:a16="http://schemas.microsoft.com/office/drawing/2014/main" id="{20109493-9037-E7D0-637A-DB6FF1DB7017}"/>
              </a:ext>
            </a:extLst>
          </p:cNvPr>
          <p:cNvSpPr>
            <a:spLocks noGrp="1"/>
          </p:cNvSpPr>
          <p:nvPr>
            <p:ph type="sldNum" sz="quarter" idx="12"/>
          </p:nvPr>
        </p:nvSpPr>
        <p:spPr/>
        <p:txBody>
          <a:bodyPr/>
          <a:lstStyle/>
          <a:p>
            <a:fld id="{17CC94CD-1FE7-0C44-80F4-2964C2C99554}" type="slidenum">
              <a:rPr lang="en-US" noProof="0" smtClean="0"/>
              <a:pPr/>
              <a:t>23</a:t>
            </a:fld>
            <a:endParaRPr lang="en-US" noProof="0"/>
          </a:p>
        </p:txBody>
      </p:sp>
      <p:pic>
        <p:nvPicPr>
          <p:cNvPr id="22" name="Picture 21">
            <a:extLst>
              <a:ext uri="{FF2B5EF4-FFF2-40B4-BE49-F238E27FC236}">
                <a16:creationId xmlns:a16="http://schemas.microsoft.com/office/drawing/2014/main" id="{99A5186D-523E-C669-2349-8D9AA57AA21F}"/>
              </a:ext>
            </a:extLst>
          </p:cNvPr>
          <p:cNvPicPr>
            <a:picLocks noChangeAspect="1"/>
          </p:cNvPicPr>
          <p:nvPr/>
        </p:nvPicPr>
        <p:blipFill>
          <a:blip r:embed="rId3"/>
          <a:stretch>
            <a:fillRect/>
          </a:stretch>
        </p:blipFill>
        <p:spPr>
          <a:xfrm>
            <a:off x="5275799" y="2423100"/>
            <a:ext cx="3144245" cy="3662121"/>
          </a:xfrm>
          <a:prstGeom prst="rect">
            <a:avLst/>
          </a:prstGeom>
          <a:ln>
            <a:noFill/>
          </a:ln>
        </p:spPr>
      </p:pic>
      <p:cxnSp>
        <p:nvCxnSpPr>
          <p:cNvPr id="16" name="Straight Arrow Connector 15">
            <a:extLst>
              <a:ext uri="{FF2B5EF4-FFF2-40B4-BE49-F238E27FC236}">
                <a16:creationId xmlns:a16="http://schemas.microsoft.com/office/drawing/2014/main" id="{90726119-2FD7-4C59-386C-56B13A2FCC3C}"/>
              </a:ext>
            </a:extLst>
          </p:cNvPr>
          <p:cNvCxnSpPr/>
          <p:nvPr/>
        </p:nvCxnSpPr>
        <p:spPr bwMode="auto">
          <a:xfrm flipV="1">
            <a:off x="7389627" y="2026448"/>
            <a:ext cx="0" cy="546170"/>
          </a:xfrm>
          <a:prstGeom prst="straightConnector1">
            <a:avLst/>
          </a:prstGeom>
          <a:solidFill>
            <a:schemeClr val="accent1"/>
          </a:solidFill>
          <a:ln w="38100" cap="flat" cmpd="sng" algn="ctr">
            <a:solidFill>
              <a:schemeClr val="bg2"/>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5DC56DB-2B72-77A1-FD62-661AB54BCC9A}"/>
              </a:ext>
            </a:extLst>
          </p:cNvPr>
          <p:cNvCxnSpPr/>
          <p:nvPr/>
        </p:nvCxnSpPr>
        <p:spPr bwMode="auto">
          <a:xfrm flipV="1">
            <a:off x="6083100" y="2026448"/>
            <a:ext cx="0" cy="546170"/>
          </a:xfrm>
          <a:prstGeom prst="straightConnector1">
            <a:avLst/>
          </a:prstGeom>
          <a:solidFill>
            <a:schemeClr val="accent1"/>
          </a:solidFill>
          <a:ln w="38100" cap="flat" cmpd="sng" algn="ctr">
            <a:solidFill>
              <a:schemeClr val="bg2"/>
            </a:solidFill>
            <a:prstDash val="solid"/>
            <a:round/>
            <a:headEnd type="none" w="med" len="med"/>
            <a:tailEnd type="triangle"/>
          </a:ln>
          <a:effectLst/>
        </p:spPr>
      </p:cxnSp>
      <p:sp>
        <p:nvSpPr>
          <p:cNvPr id="20" name="TextBox 19">
            <a:extLst>
              <a:ext uri="{FF2B5EF4-FFF2-40B4-BE49-F238E27FC236}">
                <a16:creationId xmlns:a16="http://schemas.microsoft.com/office/drawing/2014/main" id="{7E033A7D-C8B8-FE59-7304-FA3737526F18}"/>
              </a:ext>
            </a:extLst>
          </p:cNvPr>
          <p:cNvSpPr txBox="1"/>
          <p:nvPr/>
        </p:nvSpPr>
        <p:spPr>
          <a:xfrm>
            <a:off x="6995242" y="1442397"/>
            <a:ext cx="2106667" cy="707886"/>
          </a:xfrm>
          <a:prstGeom prst="rect">
            <a:avLst/>
          </a:prstGeom>
          <a:noFill/>
        </p:spPr>
        <p:txBody>
          <a:bodyPr wrap="none" rtlCol="0">
            <a:spAutoFit/>
          </a:bodyPr>
          <a:lstStyle/>
          <a:p>
            <a:r>
              <a:rPr lang="en-DE" dirty="0"/>
              <a:t>Right side of the </a:t>
            </a:r>
          </a:p>
          <a:p>
            <a:r>
              <a:rPr lang="en-DE" dirty="0"/>
              <a:t>gripper finger</a:t>
            </a:r>
          </a:p>
        </p:txBody>
      </p:sp>
      <p:sp>
        <p:nvSpPr>
          <p:cNvPr id="27" name="TextBox 26">
            <a:extLst>
              <a:ext uri="{FF2B5EF4-FFF2-40B4-BE49-F238E27FC236}">
                <a16:creationId xmlns:a16="http://schemas.microsoft.com/office/drawing/2014/main" id="{C5DF620C-B799-F47A-9417-1385E449C06C}"/>
              </a:ext>
            </a:extLst>
          </p:cNvPr>
          <p:cNvSpPr txBox="1"/>
          <p:nvPr/>
        </p:nvSpPr>
        <p:spPr>
          <a:xfrm>
            <a:off x="3992731" y="4585279"/>
            <a:ext cx="1096775" cy="400110"/>
          </a:xfrm>
          <a:prstGeom prst="rect">
            <a:avLst/>
          </a:prstGeom>
          <a:noFill/>
        </p:spPr>
        <p:txBody>
          <a:bodyPr wrap="none" rtlCol="0">
            <a:spAutoFit/>
          </a:bodyPr>
          <a:lstStyle/>
          <a:p>
            <a:r>
              <a:rPr lang="en-GB" dirty="0"/>
              <a:t>c</a:t>
            </a:r>
            <a:r>
              <a:rPr lang="en-DE" dirty="0"/>
              <a:t>enter_l</a:t>
            </a:r>
          </a:p>
        </p:txBody>
      </p:sp>
      <mc:AlternateContent xmlns:mc="http://schemas.openxmlformats.org/markup-compatibility/2006">
        <mc:Choice xmlns:p14="http://schemas.microsoft.com/office/powerpoint/2010/main" Requires="p14">
          <p:contentPart p14:bwMode="auto" r:id="rId4">
            <p14:nvContentPartPr>
              <p14:cNvPr id="28" name="Ink 27">
                <a:extLst>
                  <a:ext uri="{FF2B5EF4-FFF2-40B4-BE49-F238E27FC236}">
                    <a16:creationId xmlns:a16="http://schemas.microsoft.com/office/drawing/2014/main" id="{B43728DD-5A26-3E19-F2E5-7F795AA3CD48}"/>
                  </a:ext>
                </a:extLst>
              </p14:cNvPr>
              <p14:cNvContentPartPr/>
              <p14:nvPr/>
            </p14:nvContentPartPr>
            <p14:xfrm>
              <a:off x="5089506" y="3360159"/>
              <a:ext cx="360" cy="360"/>
            </p14:xfrm>
          </p:contentPart>
        </mc:Choice>
        <mc:Fallback>
          <p:pic>
            <p:nvPicPr>
              <p:cNvPr id="28" name="Ink 27">
                <a:extLst>
                  <a:ext uri="{FF2B5EF4-FFF2-40B4-BE49-F238E27FC236}">
                    <a16:creationId xmlns:a16="http://schemas.microsoft.com/office/drawing/2014/main" id="{B43728DD-5A26-3E19-F2E5-7F795AA3CD48}"/>
                  </a:ext>
                </a:extLst>
              </p:cNvPr>
              <p:cNvPicPr/>
              <p:nvPr/>
            </p:nvPicPr>
            <p:blipFill>
              <a:blip r:embed="rId5"/>
              <a:stretch>
                <a:fillRect/>
              </a:stretch>
            </p:blipFill>
            <p:spPr>
              <a:xfrm>
                <a:off x="5080866" y="3351519"/>
                <a:ext cx="18000" cy="18000"/>
              </a:xfrm>
              <a:prstGeom prst="rect">
                <a:avLst/>
              </a:prstGeom>
            </p:spPr>
          </p:pic>
        </mc:Fallback>
      </mc:AlternateContent>
      <p:grpSp>
        <p:nvGrpSpPr>
          <p:cNvPr id="39" name="Group 38">
            <a:extLst>
              <a:ext uri="{FF2B5EF4-FFF2-40B4-BE49-F238E27FC236}">
                <a16:creationId xmlns:a16="http://schemas.microsoft.com/office/drawing/2014/main" id="{8864563F-50C1-4551-7A89-18220FF08738}"/>
              </a:ext>
            </a:extLst>
          </p:cNvPr>
          <p:cNvGrpSpPr/>
          <p:nvPr/>
        </p:nvGrpSpPr>
        <p:grpSpPr>
          <a:xfrm>
            <a:off x="6239311" y="3306159"/>
            <a:ext cx="281915" cy="1011551"/>
            <a:chOff x="6239311" y="3306159"/>
            <a:chExt cx="281915" cy="1011551"/>
          </a:xfrm>
        </p:grpSpPr>
        <mc:AlternateContent xmlns:mc="http://schemas.openxmlformats.org/markup-compatibility/2006">
          <mc:Choice xmlns:p14="http://schemas.microsoft.com/office/powerpoint/2010/main" Requires="p14">
            <p:contentPart p14:bwMode="auto" r:id="rId6">
              <p14:nvContentPartPr>
                <p14:cNvPr id="29" name="Ink 28">
                  <a:extLst>
                    <a:ext uri="{FF2B5EF4-FFF2-40B4-BE49-F238E27FC236}">
                      <a16:creationId xmlns:a16="http://schemas.microsoft.com/office/drawing/2014/main" id="{32E319FE-D5ED-A765-61E5-9277259D68DB}"/>
                    </a:ext>
                  </a:extLst>
                </p14:cNvPr>
                <p14:cNvContentPartPr/>
                <p14:nvPr/>
              </p14:nvContentPartPr>
              <p14:xfrm>
                <a:off x="6363906" y="3306159"/>
                <a:ext cx="157320" cy="395280"/>
              </p14:xfrm>
            </p:contentPart>
          </mc:Choice>
          <mc:Fallback>
            <p:pic>
              <p:nvPicPr>
                <p:cNvPr id="29" name="Ink 28">
                  <a:extLst>
                    <a:ext uri="{FF2B5EF4-FFF2-40B4-BE49-F238E27FC236}">
                      <a16:creationId xmlns:a16="http://schemas.microsoft.com/office/drawing/2014/main" id="{32E319FE-D5ED-A765-61E5-9277259D68DB}"/>
                    </a:ext>
                  </a:extLst>
                </p:cNvPr>
                <p:cNvPicPr/>
                <p:nvPr/>
              </p:nvPicPr>
              <p:blipFill>
                <a:blip r:embed="rId7"/>
                <a:stretch>
                  <a:fillRect/>
                </a:stretch>
              </p:blipFill>
              <p:spPr>
                <a:xfrm>
                  <a:off x="6355266" y="3297519"/>
                  <a:ext cx="17496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0" name="Ink 29">
                  <a:extLst>
                    <a:ext uri="{FF2B5EF4-FFF2-40B4-BE49-F238E27FC236}">
                      <a16:creationId xmlns:a16="http://schemas.microsoft.com/office/drawing/2014/main" id="{80C26022-4FD6-5B13-EA56-2D8DA5AF7D68}"/>
                    </a:ext>
                  </a:extLst>
                </p14:cNvPr>
                <p14:cNvContentPartPr/>
                <p14:nvPr/>
              </p14:nvContentPartPr>
              <p14:xfrm>
                <a:off x="6510786" y="3611439"/>
                <a:ext cx="10440" cy="244080"/>
              </p14:xfrm>
            </p:contentPart>
          </mc:Choice>
          <mc:Fallback>
            <p:pic>
              <p:nvPicPr>
                <p:cNvPr id="30" name="Ink 29">
                  <a:extLst>
                    <a:ext uri="{FF2B5EF4-FFF2-40B4-BE49-F238E27FC236}">
                      <a16:creationId xmlns:a16="http://schemas.microsoft.com/office/drawing/2014/main" id="{80C26022-4FD6-5B13-EA56-2D8DA5AF7D68}"/>
                    </a:ext>
                  </a:extLst>
                </p:cNvPr>
                <p:cNvPicPr/>
                <p:nvPr/>
              </p:nvPicPr>
              <p:blipFill>
                <a:blip r:embed="rId9"/>
                <a:stretch>
                  <a:fillRect/>
                </a:stretch>
              </p:blipFill>
              <p:spPr>
                <a:xfrm>
                  <a:off x="6502146" y="3602439"/>
                  <a:ext cx="280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4" name="Ink 33">
                  <a:extLst>
                    <a:ext uri="{FF2B5EF4-FFF2-40B4-BE49-F238E27FC236}">
                      <a16:creationId xmlns:a16="http://schemas.microsoft.com/office/drawing/2014/main" id="{80810B7D-0CAA-C8CA-1F0B-564062FB5575}"/>
                    </a:ext>
                  </a:extLst>
                </p14:cNvPr>
                <p14:cNvContentPartPr/>
                <p14:nvPr/>
              </p14:nvContentPartPr>
              <p14:xfrm>
                <a:off x="6360271" y="3421379"/>
                <a:ext cx="129240" cy="733320"/>
              </p14:xfrm>
            </p:contentPart>
          </mc:Choice>
          <mc:Fallback>
            <p:pic>
              <p:nvPicPr>
                <p:cNvPr id="34" name="Ink 33">
                  <a:extLst>
                    <a:ext uri="{FF2B5EF4-FFF2-40B4-BE49-F238E27FC236}">
                      <a16:creationId xmlns:a16="http://schemas.microsoft.com/office/drawing/2014/main" id="{80810B7D-0CAA-C8CA-1F0B-564062FB5575}"/>
                    </a:ext>
                  </a:extLst>
                </p:cNvPr>
                <p:cNvPicPr/>
                <p:nvPr/>
              </p:nvPicPr>
              <p:blipFill>
                <a:blip r:embed="rId11"/>
                <a:stretch>
                  <a:fillRect/>
                </a:stretch>
              </p:blipFill>
              <p:spPr>
                <a:xfrm>
                  <a:off x="6342271" y="3403739"/>
                  <a:ext cx="16488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6" name="Ink 35">
                  <a:extLst>
                    <a:ext uri="{FF2B5EF4-FFF2-40B4-BE49-F238E27FC236}">
                      <a16:creationId xmlns:a16="http://schemas.microsoft.com/office/drawing/2014/main" id="{A86C71F5-6E4E-A6B0-9C28-5630E9C47CF3}"/>
                    </a:ext>
                  </a:extLst>
                </p14:cNvPr>
                <p14:cNvContentPartPr/>
                <p14:nvPr/>
              </p14:nvContentPartPr>
              <p14:xfrm>
                <a:off x="6370351" y="4157150"/>
                <a:ext cx="106200" cy="360"/>
              </p14:xfrm>
            </p:contentPart>
          </mc:Choice>
          <mc:Fallback>
            <p:pic>
              <p:nvPicPr>
                <p:cNvPr id="36" name="Ink 35">
                  <a:extLst>
                    <a:ext uri="{FF2B5EF4-FFF2-40B4-BE49-F238E27FC236}">
                      <a16:creationId xmlns:a16="http://schemas.microsoft.com/office/drawing/2014/main" id="{A86C71F5-6E4E-A6B0-9C28-5630E9C47CF3}"/>
                    </a:ext>
                  </a:extLst>
                </p:cNvPr>
                <p:cNvPicPr/>
                <p:nvPr/>
              </p:nvPicPr>
              <p:blipFill>
                <a:blip r:embed="rId13"/>
                <a:stretch>
                  <a:fillRect/>
                </a:stretch>
              </p:blipFill>
              <p:spPr>
                <a:xfrm>
                  <a:off x="6352711" y="4139510"/>
                  <a:ext cx="1418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74B8EA0D-7418-0CB7-27D0-887E421B5C2A}"/>
                    </a:ext>
                  </a:extLst>
                </p14:cNvPr>
                <p14:cNvContentPartPr/>
                <p14:nvPr/>
              </p14:nvContentPartPr>
              <p14:xfrm>
                <a:off x="6239311" y="4153190"/>
                <a:ext cx="70200" cy="164520"/>
              </p14:xfrm>
            </p:contentPart>
          </mc:Choice>
          <mc:Fallback>
            <p:pic>
              <p:nvPicPr>
                <p:cNvPr id="38" name="Ink 37">
                  <a:extLst>
                    <a:ext uri="{FF2B5EF4-FFF2-40B4-BE49-F238E27FC236}">
                      <a16:creationId xmlns:a16="http://schemas.microsoft.com/office/drawing/2014/main" id="{74B8EA0D-7418-0CB7-27D0-887E421B5C2A}"/>
                    </a:ext>
                  </a:extLst>
                </p:cNvPr>
                <p:cNvPicPr/>
                <p:nvPr/>
              </p:nvPicPr>
              <p:blipFill>
                <a:blip r:embed="rId15"/>
                <a:stretch>
                  <a:fillRect/>
                </a:stretch>
              </p:blipFill>
              <p:spPr>
                <a:xfrm>
                  <a:off x="6221671" y="4135550"/>
                  <a:ext cx="105840" cy="200160"/>
                </a:xfrm>
                <a:prstGeom prst="rect">
                  <a:avLst/>
                </a:prstGeom>
              </p:spPr>
            </p:pic>
          </mc:Fallback>
        </mc:AlternateContent>
      </p:grpSp>
      <p:sp>
        <p:nvSpPr>
          <p:cNvPr id="41" name="Rectangle 40">
            <a:extLst>
              <a:ext uri="{FF2B5EF4-FFF2-40B4-BE49-F238E27FC236}">
                <a16:creationId xmlns:a16="http://schemas.microsoft.com/office/drawing/2014/main" id="{879163A7-AB49-BBC3-3BBB-AE4EF0A5105C}"/>
              </a:ext>
            </a:extLst>
          </p:cNvPr>
          <p:cNvSpPr/>
          <p:nvPr/>
        </p:nvSpPr>
        <p:spPr bwMode="auto">
          <a:xfrm>
            <a:off x="6325445" y="4180511"/>
            <a:ext cx="185340" cy="167795"/>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cxnSp>
        <p:nvCxnSpPr>
          <p:cNvPr id="43" name="Straight Connector 42">
            <a:extLst>
              <a:ext uri="{FF2B5EF4-FFF2-40B4-BE49-F238E27FC236}">
                <a16:creationId xmlns:a16="http://schemas.microsoft.com/office/drawing/2014/main" id="{C970AF50-3A6A-7E1A-BAFB-C0334CD469DD}"/>
              </a:ext>
            </a:extLst>
          </p:cNvPr>
          <p:cNvCxnSpPr>
            <a:cxnSpLocks/>
          </p:cNvCxnSpPr>
          <p:nvPr/>
        </p:nvCxnSpPr>
        <p:spPr bwMode="auto">
          <a:xfrm>
            <a:off x="6354285" y="3462954"/>
            <a:ext cx="135226" cy="0"/>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a:effectLst/>
        </p:spPr>
      </p:cxnSp>
      <p:sp>
        <p:nvSpPr>
          <p:cNvPr id="51" name="TextBox 50">
            <a:extLst>
              <a:ext uri="{FF2B5EF4-FFF2-40B4-BE49-F238E27FC236}">
                <a16:creationId xmlns:a16="http://schemas.microsoft.com/office/drawing/2014/main" id="{8D981875-DE1E-49DB-E3EE-ABD214CA49DE}"/>
              </a:ext>
            </a:extLst>
          </p:cNvPr>
          <p:cNvSpPr txBox="1"/>
          <p:nvPr/>
        </p:nvSpPr>
        <p:spPr>
          <a:xfrm>
            <a:off x="4680876" y="1414982"/>
            <a:ext cx="1933543" cy="707886"/>
          </a:xfrm>
          <a:prstGeom prst="rect">
            <a:avLst/>
          </a:prstGeom>
          <a:noFill/>
        </p:spPr>
        <p:txBody>
          <a:bodyPr wrap="none" rtlCol="0">
            <a:spAutoFit/>
          </a:bodyPr>
          <a:lstStyle/>
          <a:p>
            <a:r>
              <a:rPr lang="en-DE" dirty="0"/>
              <a:t>Left side of the </a:t>
            </a:r>
          </a:p>
          <a:p>
            <a:r>
              <a:rPr lang="en-DE" dirty="0"/>
              <a:t>gripper finger</a:t>
            </a:r>
          </a:p>
        </p:txBody>
      </p:sp>
      <p:sp>
        <p:nvSpPr>
          <p:cNvPr id="65" name="Right Triangle 64">
            <a:extLst>
              <a:ext uri="{FF2B5EF4-FFF2-40B4-BE49-F238E27FC236}">
                <a16:creationId xmlns:a16="http://schemas.microsoft.com/office/drawing/2014/main" id="{58027B61-BA17-55B4-C06D-C8D66756EAAF}"/>
              </a:ext>
            </a:extLst>
          </p:cNvPr>
          <p:cNvSpPr/>
          <p:nvPr/>
        </p:nvSpPr>
        <p:spPr bwMode="auto">
          <a:xfrm>
            <a:off x="5554182" y="2651107"/>
            <a:ext cx="614155" cy="811834"/>
          </a:xfrm>
          <a:prstGeom prst="r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sp>
        <p:nvSpPr>
          <p:cNvPr id="77" name="Right Triangle 76">
            <a:extLst>
              <a:ext uri="{FF2B5EF4-FFF2-40B4-BE49-F238E27FC236}">
                <a16:creationId xmlns:a16="http://schemas.microsoft.com/office/drawing/2014/main" id="{677CAFC9-19E5-6150-69B3-5182E6365E00}"/>
              </a:ext>
            </a:extLst>
          </p:cNvPr>
          <p:cNvSpPr/>
          <p:nvPr/>
        </p:nvSpPr>
        <p:spPr bwMode="auto">
          <a:xfrm flipV="1">
            <a:off x="5552704" y="5128054"/>
            <a:ext cx="614155" cy="761374"/>
          </a:xfrm>
          <a:prstGeom prst="r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sp>
        <p:nvSpPr>
          <p:cNvPr id="78" name="Rectangle 77">
            <a:extLst>
              <a:ext uri="{FF2B5EF4-FFF2-40B4-BE49-F238E27FC236}">
                <a16:creationId xmlns:a16="http://schemas.microsoft.com/office/drawing/2014/main" id="{9782C842-64E2-40DD-F256-2D36EF38495A}"/>
              </a:ext>
            </a:extLst>
          </p:cNvPr>
          <p:cNvSpPr/>
          <p:nvPr/>
        </p:nvSpPr>
        <p:spPr bwMode="auto">
          <a:xfrm>
            <a:off x="5552704" y="3462941"/>
            <a:ext cx="635847" cy="1665113"/>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sp>
        <p:nvSpPr>
          <p:cNvPr id="79" name="Rectangle 78">
            <a:extLst>
              <a:ext uri="{FF2B5EF4-FFF2-40B4-BE49-F238E27FC236}">
                <a16:creationId xmlns:a16="http://schemas.microsoft.com/office/drawing/2014/main" id="{2051EA9D-D870-55F2-2254-785EEE5F3300}"/>
              </a:ext>
            </a:extLst>
          </p:cNvPr>
          <p:cNvSpPr/>
          <p:nvPr/>
        </p:nvSpPr>
        <p:spPr bwMode="auto">
          <a:xfrm>
            <a:off x="7521843" y="3429000"/>
            <a:ext cx="635847" cy="1699054"/>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sp>
        <p:nvSpPr>
          <p:cNvPr id="80" name="Right Triangle 79">
            <a:extLst>
              <a:ext uri="{FF2B5EF4-FFF2-40B4-BE49-F238E27FC236}">
                <a16:creationId xmlns:a16="http://schemas.microsoft.com/office/drawing/2014/main" id="{D1DBA3CD-3CAA-84C3-332F-7B74325B9C36}"/>
              </a:ext>
            </a:extLst>
          </p:cNvPr>
          <p:cNvSpPr/>
          <p:nvPr/>
        </p:nvSpPr>
        <p:spPr bwMode="auto">
          <a:xfrm flipH="1">
            <a:off x="7532283" y="2617166"/>
            <a:ext cx="614155" cy="811834"/>
          </a:xfrm>
          <a:prstGeom prst="rtTriangl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sp>
        <p:nvSpPr>
          <p:cNvPr id="81" name="Right Triangle 80">
            <a:extLst>
              <a:ext uri="{FF2B5EF4-FFF2-40B4-BE49-F238E27FC236}">
                <a16:creationId xmlns:a16="http://schemas.microsoft.com/office/drawing/2014/main" id="{D6AD4091-3990-B88E-DE9C-E3809A2644F7}"/>
              </a:ext>
            </a:extLst>
          </p:cNvPr>
          <p:cNvSpPr/>
          <p:nvPr/>
        </p:nvSpPr>
        <p:spPr bwMode="auto">
          <a:xfrm flipH="1" flipV="1">
            <a:off x="7521842" y="5128054"/>
            <a:ext cx="635848" cy="739124"/>
          </a:xfrm>
          <a:prstGeom prst="rtTriangl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cxnSp>
        <p:nvCxnSpPr>
          <p:cNvPr id="82" name="Straight Arrow Connector 81">
            <a:extLst>
              <a:ext uri="{FF2B5EF4-FFF2-40B4-BE49-F238E27FC236}">
                <a16:creationId xmlns:a16="http://schemas.microsoft.com/office/drawing/2014/main" id="{4F4EF2DF-E29F-8E1F-5EDE-0ABA1EFAFA06}"/>
              </a:ext>
            </a:extLst>
          </p:cNvPr>
          <p:cNvCxnSpPr>
            <a:cxnSpLocks/>
            <a:endCxn id="27" idx="3"/>
          </p:cNvCxnSpPr>
          <p:nvPr/>
        </p:nvCxnSpPr>
        <p:spPr bwMode="auto">
          <a:xfrm flipH="1">
            <a:off x="5089506" y="4307203"/>
            <a:ext cx="1255990" cy="478131"/>
          </a:xfrm>
          <a:prstGeom prst="straightConnector1">
            <a:avLst/>
          </a:prstGeom>
          <a:solidFill>
            <a:schemeClr val="accent1"/>
          </a:solidFill>
          <a:ln w="38100" cap="flat" cmpd="sng" algn="ctr">
            <a:solidFill>
              <a:schemeClr val="bg2"/>
            </a:solidFill>
            <a:prstDash val="solid"/>
            <a:round/>
            <a:headEnd type="none" w="med" len="med"/>
            <a:tailEnd type="triangle"/>
          </a:ln>
          <a:effectLst/>
        </p:spPr>
      </p:cxnSp>
      <p:cxnSp>
        <p:nvCxnSpPr>
          <p:cNvPr id="84" name="Straight Arrow Connector 83">
            <a:extLst>
              <a:ext uri="{FF2B5EF4-FFF2-40B4-BE49-F238E27FC236}">
                <a16:creationId xmlns:a16="http://schemas.microsoft.com/office/drawing/2014/main" id="{88A21B1D-18CF-1DF4-BCD8-038A9ABEB75B}"/>
              </a:ext>
            </a:extLst>
          </p:cNvPr>
          <p:cNvCxnSpPr>
            <a:cxnSpLocks/>
          </p:cNvCxnSpPr>
          <p:nvPr/>
        </p:nvCxnSpPr>
        <p:spPr bwMode="auto">
          <a:xfrm flipV="1">
            <a:off x="7298181" y="3193096"/>
            <a:ext cx="1092925" cy="1086553"/>
          </a:xfrm>
          <a:prstGeom prst="straightConnector1">
            <a:avLst/>
          </a:prstGeom>
          <a:solidFill>
            <a:schemeClr val="accent1"/>
          </a:solidFill>
          <a:ln w="38100" cap="flat" cmpd="sng" algn="ctr">
            <a:solidFill>
              <a:schemeClr val="bg2"/>
            </a:solidFill>
            <a:prstDash val="solid"/>
            <a:round/>
            <a:headEnd type="none" w="med" len="med"/>
            <a:tailEnd type="triangle"/>
          </a:ln>
          <a:effectLst/>
        </p:spPr>
      </p:cxnSp>
      <p:sp>
        <p:nvSpPr>
          <p:cNvPr id="87" name="TextBox 86">
            <a:extLst>
              <a:ext uri="{FF2B5EF4-FFF2-40B4-BE49-F238E27FC236}">
                <a16:creationId xmlns:a16="http://schemas.microsoft.com/office/drawing/2014/main" id="{4317BA27-005C-A984-90FA-9CF832EE109A}"/>
              </a:ext>
            </a:extLst>
          </p:cNvPr>
          <p:cNvSpPr txBox="1"/>
          <p:nvPr/>
        </p:nvSpPr>
        <p:spPr>
          <a:xfrm>
            <a:off x="8094988" y="2792986"/>
            <a:ext cx="1124027" cy="400110"/>
          </a:xfrm>
          <a:prstGeom prst="rect">
            <a:avLst/>
          </a:prstGeom>
          <a:noFill/>
        </p:spPr>
        <p:txBody>
          <a:bodyPr wrap="none" rtlCol="0">
            <a:spAutoFit/>
          </a:bodyPr>
          <a:lstStyle/>
          <a:p>
            <a:r>
              <a:rPr lang="en-GB" dirty="0"/>
              <a:t>c</a:t>
            </a:r>
            <a:r>
              <a:rPr lang="en-DE" dirty="0"/>
              <a:t>enter_r</a:t>
            </a:r>
          </a:p>
        </p:txBody>
      </p:sp>
      <p:cxnSp>
        <p:nvCxnSpPr>
          <p:cNvPr id="90" name="Straight Arrow Connector 89">
            <a:extLst>
              <a:ext uri="{FF2B5EF4-FFF2-40B4-BE49-F238E27FC236}">
                <a16:creationId xmlns:a16="http://schemas.microsoft.com/office/drawing/2014/main" id="{06B2D785-EB65-B8AE-3EE6-164F29245C2D}"/>
              </a:ext>
            </a:extLst>
          </p:cNvPr>
          <p:cNvCxnSpPr>
            <a:cxnSpLocks/>
          </p:cNvCxnSpPr>
          <p:nvPr/>
        </p:nvCxnSpPr>
        <p:spPr bwMode="auto">
          <a:xfrm flipH="1">
            <a:off x="4944166" y="3765904"/>
            <a:ext cx="770524" cy="0"/>
          </a:xfrm>
          <a:prstGeom prst="straightConnector1">
            <a:avLst/>
          </a:prstGeom>
          <a:solidFill>
            <a:schemeClr val="accent1"/>
          </a:solidFill>
          <a:ln w="38100" cap="flat" cmpd="sng" algn="ctr">
            <a:solidFill>
              <a:schemeClr val="bg2"/>
            </a:solidFill>
            <a:prstDash val="solid"/>
            <a:round/>
            <a:headEnd type="none" w="med" len="med"/>
            <a:tailEnd type="triangle"/>
          </a:ln>
          <a:effectLst/>
        </p:spPr>
      </p:cxnSp>
      <p:sp>
        <p:nvSpPr>
          <p:cNvPr id="92" name="TextBox 91">
            <a:extLst>
              <a:ext uri="{FF2B5EF4-FFF2-40B4-BE49-F238E27FC236}">
                <a16:creationId xmlns:a16="http://schemas.microsoft.com/office/drawing/2014/main" id="{3F3C1B43-AEFF-0C34-D381-CF3898AA19F3}"/>
              </a:ext>
            </a:extLst>
          </p:cNvPr>
          <p:cNvSpPr txBox="1"/>
          <p:nvPr/>
        </p:nvSpPr>
        <p:spPr>
          <a:xfrm>
            <a:off x="3557870" y="3587984"/>
            <a:ext cx="1322798" cy="400110"/>
          </a:xfrm>
          <a:prstGeom prst="rect">
            <a:avLst/>
          </a:prstGeom>
          <a:noFill/>
        </p:spPr>
        <p:txBody>
          <a:bodyPr wrap="none" rtlCol="0">
            <a:spAutoFit/>
          </a:bodyPr>
          <a:lstStyle/>
          <a:p>
            <a:r>
              <a:rPr lang="en-GB" dirty="0"/>
              <a:t>L</a:t>
            </a:r>
            <a:r>
              <a:rPr lang="en-DE" dirty="0"/>
              <a:t>eft finger</a:t>
            </a:r>
          </a:p>
        </p:txBody>
      </p:sp>
      <p:cxnSp>
        <p:nvCxnSpPr>
          <p:cNvPr id="93" name="Straight Arrow Connector 92">
            <a:extLst>
              <a:ext uri="{FF2B5EF4-FFF2-40B4-BE49-F238E27FC236}">
                <a16:creationId xmlns:a16="http://schemas.microsoft.com/office/drawing/2014/main" id="{FE2460A7-A5D5-19F0-B4BD-4EF719027035}"/>
              </a:ext>
            </a:extLst>
          </p:cNvPr>
          <p:cNvCxnSpPr>
            <a:cxnSpLocks/>
          </p:cNvCxnSpPr>
          <p:nvPr/>
        </p:nvCxnSpPr>
        <p:spPr bwMode="auto">
          <a:xfrm flipV="1">
            <a:off x="7839360" y="3988094"/>
            <a:ext cx="541992" cy="418970"/>
          </a:xfrm>
          <a:prstGeom prst="straightConnector1">
            <a:avLst/>
          </a:prstGeom>
          <a:solidFill>
            <a:schemeClr val="accent1"/>
          </a:solidFill>
          <a:ln w="38100" cap="flat" cmpd="sng" algn="ctr">
            <a:solidFill>
              <a:schemeClr val="bg2"/>
            </a:solidFill>
            <a:prstDash val="solid"/>
            <a:round/>
            <a:headEnd type="none" w="med" len="med"/>
            <a:tailEnd type="triangle"/>
          </a:ln>
          <a:effectLst/>
        </p:spPr>
      </p:cxnSp>
      <p:sp>
        <p:nvSpPr>
          <p:cNvPr id="95" name="TextBox 94">
            <a:extLst>
              <a:ext uri="{FF2B5EF4-FFF2-40B4-BE49-F238E27FC236}">
                <a16:creationId xmlns:a16="http://schemas.microsoft.com/office/drawing/2014/main" id="{94D87231-46D9-5B21-42F5-82234CF634B3}"/>
              </a:ext>
            </a:extLst>
          </p:cNvPr>
          <p:cNvSpPr txBox="1"/>
          <p:nvPr/>
        </p:nvSpPr>
        <p:spPr>
          <a:xfrm>
            <a:off x="8229640" y="3625971"/>
            <a:ext cx="854721" cy="707886"/>
          </a:xfrm>
          <a:prstGeom prst="rect">
            <a:avLst/>
          </a:prstGeom>
          <a:noFill/>
        </p:spPr>
        <p:txBody>
          <a:bodyPr wrap="none" rtlCol="0">
            <a:spAutoFit/>
          </a:bodyPr>
          <a:lstStyle/>
          <a:p>
            <a:r>
              <a:rPr lang="en-DE" dirty="0"/>
              <a:t>Right </a:t>
            </a:r>
          </a:p>
          <a:p>
            <a:r>
              <a:rPr lang="en-DE" dirty="0"/>
              <a:t>finger</a:t>
            </a:r>
          </a:p>
        </p:txBody>
      </p:sp>
      <p:cxnSp>
        <p:nvCxnSpPr>
          <p:cNvPr id="100" name="Straight Arrow Connector 99">
            <a:extLst>
              <a:ext uri="{FF2B5EF4-FFF2-40B4-BE49-F238E27FC236}">
                <a16:creationId xmlns:a16="http://schemas.microsoft.com/office/drawing/2014/main" id="{4C7B6131-E1D6-9729-4B54-A8311DDEE1F6}"/>
              </a:ext>
            </a:extLst>
          </p:cNvPr>
          <p:cNvCxnSpPr>
            <a:cxnSpLocks/>
          </p:cNvCxnSpPr>
          <p:nvPr/>
        </p:nvCxnSpPr>
        <p:spPr bwMode="auto">
          <a:xfrm flipH="1">
            <a:off x="7133335" y="5014198"/>
            <a:ext cx="830577" cy="13393"/>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
        <p:nvSpPr>
          <p:cNvPr id="103" name="Right Brace 102">
            <a:extLst>
              <a:ext uri="{FF2B5EF4-FFF2-40B4-BE49-F238E27FC236}">
                <a16:creationId xmlns:a16="http://schemas.microsoft.com/office/drawing/2014/main" id="{892F0962-89D5-1CD7-4AFB-16E85BB28B53}"/>
              </a:ext>
            </a:extLst>
          </p:cNvPr>
          <p:cNvSpPr/>
          <p:nvPr/>
        </p:nvSpPr>
        <p:spPr bwMode="auto">
          <a:xfrm rot="5400000">
            <a:off x="6759425" y="4843535"/>
            <a:ext cx="176990" cy="2334845"/>
          </a:xfrm>
          <a:prstGeom prst="rightBrac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sp>
        <p:nvSpPr>
          <p:cNvPr id="104" name="TextBox 103">
            <a:extLst>
              <a:ext uri="{FF2B5EF4-FFF2-40B4-BE49-F238E27FC236}">
                <a16:creationId xmlns:a16="http://schemas.microsoft.com/office/drawing/2014/main" id="{C1FB7FC6-D09F-64F1-B732-274DE6047DD5}"/>
              </a:ext>
            </a:extLst>
          </p:cNvPr>
          <p:cNvSpPr txBox="1"/>
          <p:nvPr/>
        </p:nvSpPr>
        <p:spPr>
          <a:xfrm>
            <a:off x="5809593" y="5972316"/>
            <a:ext cx="1808508" cy="400110"/>
          </a:xfrm>
          <a:prstGeom prst="rect">
            <a:avLst/>
          </a:prstGeom>
          <a:noFill/>
        </p:spPr>
        <p:txBody>
          <a:bodyPr wrap="none" rtlCol="0">
            <a:spAutoFit/>
          </a:bodyPr>
          <a:lstStyle/>
          <a:p>
            <a:r>
              <a:rPr lang="en-GB" dirty="0"/>
              <a:t>G</a:t>
            </a:r>
            <a:r>
              <a:rPr lang="en-DE" dirty="0"/>
              <a:t>rasping area</a:t>
            </a:r>
          </a:p>
        </p:txBody>
      </p:sp>
    </p:spTree>
    <p:extLst>
      <p:ext uri="{BB962C8B-B14F-4D97-AF65-F5344CB8AC3E}">
        <p14:creationId xmlns:p14="http://schemas.microsoft.com/office/powerpoint/2010/main" val="169061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7" grpId="0"/>
      <p:bldP spid="92" grpId="0"/>
      <p:bldP spid="9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2124635"/>
            <a:ext cx="8128000" cy="2294831"/>
          </a:xfrm>
        </p:spPr>
        <p:txBody>
          <a:bodyPr/>
          <a:lstStyle/>
          <a:p>
            <a:r>
              <a:rPr lang="en-GB" dirty="0">
                <a:latin typeface="Arial" panose="020B0604020202020204" pitchFamily="34" charset="0"/>
                <a:cs typeface="Arial" panose="020B0604020202020204" pitchFamily="34" charset="0"/>
              </a:rPr>
              <a:t>S</a:t>
            </a:r>
            <a:r>
              <a:rPr lang="en-GB" dirty="0">
                <a:effectLst/>
                <a:latin typeface="Arial" panose="020B0604020202020204" pitchFamily="34" charset="0"/>
                <a:cs typeface="Arial" panose="020B0604020202020204" pitchFamily="34" charset="0"/>
              </a:rPr>
              <a:t>urface similarity metric</a:t>
            </a:r>
          </a:p>
          <a:p>
            <a:endParaRPr lang="en-GB" dirty="0">
              <a:effectLst/>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E</a:t>
            </a:r>
            <a:r>
              <a:rPr lang="en-GB" dirty="0">
                <a:effectLst/>
                <a:latin typeface="Arial" panose="020B0604020202020204" pitchFamily="34" charset="0"/>
                <a:cs typeface="Arial" panose="020B0604020202020204" pitchFamily="34" charset="0"/>
              </a:rPr>
              <a:t>rror =  </a:t>
            </a:r>
            <a:r>
              <a:rPr lang="en-GB" dirty="0">
                <a:latin typeface="Arial" panose="020B0604020202020204" pitchFamily="34" charset="0"/>
                <a:cs typeface="Arial" panose="020B0604020202020204" pitchFamily="34" charset="0"/>
              </a:rPr>
              <a:t>Difference </a:t>
            </a:r>
            <a:r>
              <a:rPr lang="en-GB" dirty="0">
                <a:effectLst/>
                <a:latin typeface="Arial" panose="020B0604020202020204" pitchFamily="34" charset="0"/>
                <a:cs typeface="Arial" panose="020B0604020202020204" pitchFamily="34" charset="0"/>
              </a:rPr>
              <a:t>between object’s and gripper finger’s surface normal</a:t>
            </a:r>
            <a:endParaRPr lang="en-GB" dirty="0">
              <a:latin typeface="Arial" panose="020B0604020202020204" pitchFamily="34" charset="0"/>
              <a:cs typeface="Arial" panose="020B0604020202020204" pitchFamily="34" charset="0"/>
            </a:endParaRPr>
          </a:p>
          <a:p>
            <a:pPr lvl="1"/>
            <a:r>
              <a:rPr lang="en-GB" dirty="0" err="1">
                <a:latin typeface="Arial" panose="020B0604020202020204" pitchFamily="34" charset="0"/>
                <a:cs typeface="Arial" panose="020B0604020202020204" pitchFamily="34" charset="0"/>
              </a:rPr>
              <a:t>n_pcd</a:t>
            </a:r>
            <a:r>
              <a:rPr lang="en-GB" dirty="0">
                <a:latin typeface="Arial" panose="020B0604020202020204" pitchFamily="34" charset="0"/>
                <a:cs typeface="Arial" panose="020B0604020202020204" pitchFamily="34" charset="0"/>
              </a:rPr>
              <a:t> = surface normal of the point on the point cloud</a:t>
            </a:r>
          </a:p>
          <a:p>
            <a:pPr lvl="1"/>
            <a:r>
              <a:rPr lang="en-GB" dirty="0" err="1">
                <a:latin typeface="Arial" panose="020B0604020202020204" pitchFamily="34" charset="0"/>
                <a:cs typeface="Arial" panose="020B0604020202020204" pitchFamily="34" charset="0"/>
              </a:rPr>
              <a:t>n_g</a:t>
            </a:r>
            <a:r>
              <a:rPr lang="en-GB" dirty="0">
                <a:latin typeface="Arial" panose="020B0604020202020204" pitchFamily="34" charset="0"/>
                <a:cs typeface="Arial" panose="020B0604020202020204" pitchFamily="34" charset="0"/>
              </a:rPr>
              <a:t> = surface normal of the finger</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effectLst/>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 Score </a:t>
            </a:r>
            <a:endParaRPr lang="en-GB" dirty="0"/>
          </a:p>
        </p:txBody>
      </p:sp>
      <p:pic>
        <p:nvPicPr>
          <p:cNvPr id="16" name="Picture 15">
            <a:extLst>
              <a:ext uri="{FF2B5EF4-FFF2-40B4-BE49-F238E27FC236}">
                <a16:creationId xmlns:a16="http://schemas.microsoft.com/office/drawing/2014/main" id="{727C6D46-213F-B293-218A-B507F6318797}"/>
              </a:ext>
            </a:extLst>
          </p:cNvPr>
          <p:cNvPicPr>
            <a:picLocks noChangeAspect="1"/>
          </p:cNvPicPr>
          <p:nvPr/>
        </p:nvPicPr>
        <p:blipFill>
          <a:blip r:embed="rId3"/>
          <a:stretch>
            <a:fillRect/>
          </a:stretch>
        </p:blipFill>
        <p:spPr>
          <a:xfrm>
            <a:off x="2923021" y="4419465"/>
            <a:ext cx="2694008" cy="922605"/>
          </a:xfrm>
          <a:prstGeom prst="rect">
            <a:avLst/>
          </a:prstGeom>
        </p:spPr>
      </p:pic>
      <p:sp>
        <p:nvSpPr>
          <p:cNvPr id="2" name="Slide Number Placeholder 1">
            <a:extLst>
              <a:ext uri="{FF2B5EF4-FFF2-40B4-BE49-F238E27FC236}">
                <a16:creationId xmlns:a16="http://schemas.microsoft.com/office/drawing/2014/main" id="{20109493-9037-E7D0-637A-DB6FF1DB7017}"/>
              </a:ext>
            </a:extLst>
          </p:cNvPr>
          <p:cNvSpPr>
            <a:spLocks noGrp="1"/>
          </p:cNvSpPr>
          <p:nvPr>
            <p:ph type="sldNum" sz="quarter" idx="12"/>
          </p:nvPr>
        </p:nvSpPr>
        <p:spPr/>
        <p:txBody>
          <a:bodyPr/>
          <a:lstStyle/>
          <a:p>
            <a:fld id="{17CC94CD-1FE7-0C44-80F4-2964C2C99554}" type="slidenum">
              <a:rPr lang="en-US" noProof="0" smtClean="0"/>
              <a:pPr/>
              <a:t>24</a:t>
            </a:fld>
            <a:endParaRPr lang="en-US" noProof="0"/>
          </a:p>
        </p:txBody>
      </p:sp>
    </p:spTree>
    <p:extLst>
      <p:ext uri="{BB962C8B-B14F-4D97-AF65-F5344CB8AC3E}">
        <p14:creationId xmlns:p14="http://schemas.microsoft.com/office/powerpoint/2010/main" val="2093305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10195"/>
            <a:ext cx="8128000" cy="1470891"/>
          </a:xfrm>
        </p:spPr>
        <p:txBody>
          <a:bodyPr/>
          <a:lstStyle/>
          <a:p>
            <a:r>
              <a:rPr lang="en-GB" dirty="0">
                <a:effectLst/>
                <a:latin typeface="Arial" panose="020B0604020202020204" pitchFamily="34" charset="0"/>
                <a:cs typeface="Arial" panose="020B0604020202020204" pitchFamily="34" charset="0"/>
              </a:rPr>
              <a:t>Resulting error is inserted into the gaussian function</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Overall grasp score of the poses is calculated by averaging grasp score of each point inside the gripper fingers</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 Score </a:t>
            </a:r>
            <a:endParaRPr lang="en-GB" dirty="0"/>
          </a:p>
        </p:txBody>
      </p:sp>
      <p:pic>
        <p:nvPicPr>
          <p:cNvPr id="14" name="Picture 13">
            <a:extLst>
              <a:ext uri="{FF2B5EF4-FFF2-40B4-BE49-F238E27FC236}">
                <a16:creationId xmlns:a16="http://schemas.microsoft.com/office/drawing/2014/main" id="{D132AE39-3C48-4FD2-A6F7-5AAC1CC10C86}"/>
              </a:ext>
            </a:extLst>
          </p:cNvPr>
          <p:cNvPicPr>
            <a:picLocks noChangeAspect="1"/>
          </p:cNvPicPr>
          <p:nvPr/>
        </p:nvPicPr>
        <p:blipFill>
          <a:blip r:embed="rId3"/>
          <a:stretch>
            <a:fillRect/>
          </a:stretch>
        </p:blipFill>
        <p:spPr>
          <a:xfrm>
            <a:off x="2656039" y="5009432"/>
            <a:ext cx="3126196" cy="1141741"/>
          </a:xfrm>
          <a:prstGeom prst="rect">
            <a:avLst/>
          </a:prstGeom>
        </p:spPr>
      </p:pic>
      <p:pic>
        <p:nvPicPr>
          <p:cNvPr id="15" name="Picture 14">
            <a:extLst>
              <a:ext uri="{FF2B5EF4-FFF2-40B4-BE49-F238E27FC236}">
                <a16:creationId xmlns:a16="http://schemas.microsoft.com/office/drawing/2014/main" id="{5CFD59BB-6640-6194-A0F1-CD5388A81204}"/>
              </a:ext>
            </a:extLst>
          </p:cNvPr>
          <p:cNvPicPr>
            <a:picLocks noChangeAspect="1"/>
          </p:cNvPicPr>
          <p:nvPr/>
        </p:nvPicPr>
        <p:blipFill>
          <a:blip r:embed="rId4"/>
          <a:stretch>
            <a:fillRect/>
          </a:stretch>
        </p:blipFill>
        <p:spPr>
          <a:xfrm>
            <a:off x="1201567" y="3679966"/>
            <a:ext cx="6611173" cy="1145027"/>
          </a:xfrm>
          <a:prstGeom prst="rect">
            <a:avLst/>
          </a:prstGeom>
        </p:spPr>
      </p:pic>
      <p:sp>
        <p:nvSpPr>
          <p:cNvPr id="2" name="Slide Number Placeholder 1">
            <a:extLst>
              <a:ext uri="{FF2B5EF4-FFF2-40B4-BE49-F238E27FC236}">
                <a16:creationId xmlns:a16="http://schemas.microsoft.com/office/drawing/2014/main" id="{8A632433-E16A-F968-8D7E-0C25690D126D}"/>
              </a:ext>
            </a:extLst>
          </p:cNvPr>
          <p:cNvSpPr>
            <a:spLocks noGrp="1"/>
          </p:cNvSpPr>
          <p:nvPr>
            <p:ph type="sldNum" sz="quarter" idx="12"/>
          </p:nvPr>
        </p:nvSpPr>
        <p:spPr/>
        <p:txBody>
          <a:bodyPr/>
          <a:lstStyle/>
          <a:p>
            <a:fld id="{17CC94CD-1FE7-0C44-80F4-2964C2C99554}" type="slidenum">
              <a:rPr lang="en-US" noProof="0" smtClean="0"/>
              <a:pPr/>
              <a:t>25</a:t>
            </a:fld>
            <a:endParaRPr lang="en-US" noProof="0"/>
          </a:p>
        </p:txBody>
      </p:sp>
      <p:sp>
        <p:nvSpPr>
          <p:cNvPr id="12" name="Frame 11">
            <a:extLst>
              <a:ext uri="{FF2B5EF4-FFF2-40B4-BE49-F238E27FC236}">
                <a16:creationId xmlns:a16="http://schemas.microsoft.com/office/drawing/2014/main" id="{326FC5B8-5970-F75F-7980-6AC286D1B5A2}"/>
              </a:ext>
            </a:extLst>
          </p:cNvPr>
          <p:cNvSpPr/>
          <p:nvPr/>
        </p:nvSpPr>
        <p:spPr bwMode="auto">
          <a:xfrm>
            <a:off x="869430" y="3476914"/>
            <a:ext cx="7405139" cy="1532518"/>
          </a:xfrm>
          <a:prstGeom prst="fram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dirty="0">
              <a:ln>
                <a:noFill/>
              </a:ln>
              <a:solidFill>
                <a:schemeClr val="tx1"/>
              </a:solidFill>
              <a:effectLst/>
              <a:highlight>
                <a:srgbClr val="000080"/>
              </a:highlight>
              <a:latin typeface="Arial" pitchFamily="34" charset="0"/>
            </a:endParaRPr>
          </a:p>
        </p:txBody>
      </p:sp>
    </p:spTree>
    <p:extLst>
      <p:ext uri="{BB962C8B-B14F-4D97-AF65-F5344CB8AC3E}">
        <p14:creationId xmlns:p14="http://schemas.microsoft.com/office/powerpoint/2010/main" val="260754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 Score </a:t>
            </a:r>
            <a:endParaRPr lang="en-GB" dirty="0"/>
          </a:p>
        </p:txBody>
      </p:sp>
      <p:pic>
        <p:nvPicPr>
          <p:cNvPr id="2" name="Picture 1">
            <a:extLst>
              <a:ext uri="{FF2B5EF4-FFF2-40B4-BE49-F238E27FC236}">
                <a16:creationId xmlns:a16="http://schemas.microsoft.com/office/drawing/2014/main" id="{FBF1BAA6-A194-C242-99BE-B57697CF3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50" y="2651364"/>
            <a:ext cx="3845076" cy="673501"/>
          </a:xfrm>
          <a:prstGeom prst="rect">
            <a:avLst/>
          </a:prstGeom>
        </p:spPr>
      </p:pic>
      <p:pic>
        <p:nvPicPr>
          <p:cNvPr id="12" name="Picture 11">
            <a:extLst>
              <a:ext uri="{FF2B5EF4-FFF2-40B4-BE49-F238E27FC236}">
                <a16:creationId xmlns:a16="http://schemas.microsoft.com/office/drawing/2014/main" id="{B1D100EE-5250-2E3D-5AEB-AB69E66D8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23" y="3267485"/>
            <a:ext cx="3845076" cy="2046307"/>
          </a:xfrm>
          <a:prstGeom prst="rect">
            <a:avLst/>
          </a:prstGeom>
        </p:spPr>
      </p:pic>
      <p:sp>
        <p:nvSpPr>
          <p:cNvPr id="3" name="Slide Number Placeholder 2">
            <a:extLst>
              <a:ext uri="{FF2B5EF4-FFF2-40B4-BE49-F238E27FC236}">
                <a16:creationId xmlns:a16="http://schemas.microsoft.com/office/drawing/2014/main" id="{2ED79A5C-247A-83EC-CE98-12C6542E69BA}"/>
              </a:ext>
            </a:extLst>
          </p:cNvPr>
          <p:cNvSpPr>
            <a:spLocks noGrp="1"/>
          </p:cNvSpPr>
          <p:nvPr>
            <p:ph type="sldNum" sz="quarter" idx="12"/>
          </p:nvPr>
        </p:nvSpPr>
        <p:spPr/>
        <p:txBody>
          <a:bodyPr/>
          <a:lstStyle/>
          <a:p>
            <a:fld id="{17CC94CD-1FE7-0C44-80F4-2964C2C99554}" type="slidenum">
              <a:rPr lang="en-US" noProof="0" smtClean="0"/>
              <a:pPr/>
              <a:t>26</a:t>
            </a:fld>
            <a:endParaRPr lang="en-US" noProof="0"/>
          </a:p>
        </p:txBody>
      </p:sp>
      <p:pic>
        <p:nvPicPr>
          <p:cNvPr id="15" name="Picture 14" descr="A multicolored object with a green outline&#10;&#10;Description automatically generated">
            <a:extLst>
              <a:ext uri="{FF2B5EF4-FFF2-40B4-BE49-F238E27FC236}">
                <a16:creationId xmlns:a16="http://schemas.microsoft.com/office/drawing/2014/main" id="{61F87949-5735-6D79-7381-469F31C6F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335" y="1430303"/>
            <a:ext cx="3218404" cy="3488716"/>
          </a:xfrm>
          <a:prstGeom prst="rect">
            <a:avLst/>
          </a:prstGeom>
        </p:spPr>
      </p:pic>
      <p:pic>
        <p:nvPicPr>
          <p:cNvPr id="17" name="Picture 16" descr="A multicolored object with orange lines&#10;&#10;Description automatically generated">
            <a:extLst>
              <a:ext uri="{FF2B5EF4-FFF2-40B4-BE49-F238E27FC236}">
                <a16:creationId xmlns:a16="http://schemas.microsoft.com/office/drawing/2014/main" id="{43F27184-870A-B0FA-4247-EA5758ABEC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9174" y="3429000"/>
            <a:ext cx="3218403" cy="2598899"/>
          </a:xfrm>
          <a:prstGeom prst="rect">
            <a:avLst/>
          </a:prstGeom>
        </p:spPr>
      </p:pic>
    </p:spTree>
    <p:extLst>
      <p:ext uri="{BB962C8B-B14F-4D97-AF65-F5344CB8AC3E}">
        <p14:creationId xmlns:p14="http://schemas.microsoft.com/office/powerpoint/2010/main" val="1593171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85406"/>
          </a:xfrm>
        </p:spPr>
        <p:txBody>
          <a:bodyPr/>
          <a:lstStyle/>
          <a:p>
            <a:r>
              <a:rPr lang="tr-TR" dirty="0" err="1"/>
              <a:t>Reduced</a:t>
            </a:r>
            <a:r>
              <a:rPr lang="tr-TR" dirty="0"/>
              <a:t> </a:t>
            </a:r>
            <a:r>
              <a:rPr lang="tr-TR" dirty="0" err="1"/>
              <a:t>process</a:t>
            </a:r>
            <a:r>
              <a:rPr lang="tr-TR" dirty="0"/>
              <a:t> time</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GB" dirty="0">
                <a:effectLst/>
              </a:rPr>
              <a:t>Eliminating Grasp Poses on Edges</a:t>
            </a:r>
            <a:br>
              <a:rPr lang="en-GB" dirty="0"/>
            </a:br>
            <a:endParaRPr lang="en-US" dirty="0">
              <a:ea typeface="ＭＳ Ｐゴシック" charset="0"/>
              <a:cs typeface="ＭＳ Ｐゴシック" charset="0"/>
            </a:endParaRPr>
          </a:p>
        </p:txBody>
      </p:sp>
      <p:pic>
        <p:nvPicPr>
          <p:cNvPr id="17" name="Picture 16">
            <a:extLst>
              <a:ext uri="{FF2B5EF4-FFF2-40B4-BE49-F238E27FC236}">
                <a16:creationId xmlns:a16="http://schemas.microsoft.com/office/drawing/2014/main" id="{5B74545C-927C-1C2D-D062-FD6AB39B0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2358887"/>
            <a:ext cx="3565368" cy="3685154"/>
          </a:xfrm>
          <a:prstGeom prst="rect">
            <a:avLst/>
          </a:prstGeom>
        </p:spPr>
      </p:pic>
      <p:pic>
        <p:nvPicPr>
          <p:cNvPr id="19" name="Picture 18">
            <a:extLst>
              <a:ext uri="{FF2B5EF4-FFF2-40B4-BE49-F238E27FC236}">
                <a16:creationId xmlns:a16="http://schemas.microsoft.com/office/drawing/2014/main" id="{C174359C-9A1E-13F6-2951-73E78894A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828" y="2042719"/>
            <a:ext cx="4016777" cy="4151728"/>
          </a:xfrm>
          <a:prstGeom prst="rect">
            <a:avLst/>
          </a:prstGeom>
        </p:spPr>
      </p:pic>
      <p:sp>
        <p:nvSpPr>
          <p:cNvPr id="2" name="Slide Number Placeholder 1">
            <a:extLst>
              <a:ext uri="{FF2B5EF4-FFF2-40B4-BE49-F238E27FC236}">
                <a16:creationId xmlns:a16="http://schemas.microsoft.com/office/drawing/2014/main" id="{D4F42223-E277-4710-677E-07EBFD25B2A1}"/>
              </a:ext>
            </a:extLst>
          </p:cNvPr>
          <p:cNvSpPr>
            <a:spLocks noGrp="1"/>
          </p:cNvSpPr>
          <p:nvPr>
            <p:ph type="sldNum" sz="quarter" idx="12"/>
          </p:nvPr>
        </p:nvSpPr>
        <p:spPr/>
        <p:txBody>
          <a:bodyPr/>
          <a:lstStyle/>
          <a:p>
            <a:fld id="{17CC94CD-1FE7-0C44-80F4-2964C2C99554}" type="slidenum">
              <a:rPr lang="en-US" noProof="0" smtClean="0"/>
              <a:pPr/>
              <a:t>27</a:t>
            </a:fld>
            <a:endParaRPr lang="en-US" noProof="0"/>
          </a:p>
        </p:txBody>
      </p:sp>
      <p:sp>
        <p:nvSpPr>
          <p:cNvPr id="14" name="Circular Arrow 13">
            <a:extLst>
              <a:ext uri="{FF2B5EF4-FFF2-40B4-BE49-F238E27FC236}">
                <a16:creationId xmlns:a16="http://schemas.microsoft.com/office/drawing/2014/main" id="{74E92EC3-58AE-D991-ACC6-1ADA747EB63C}"/>
              </a:ext>
            </a:extLst>
          </p:cNvPr>
          <p:cNvSpPr/>
          <p:nvPr/>
        </p:nvSpPr>
        <p:spPr bwMode="auto">
          <a:xfrm flipV="1">
            <a:off x="4021251" y="4253948"/>
            <a:ext cx="1836210" cy="1683744"/>
          </a:xfrm>
          <a:prstGeom prst="circular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1000" b="0" i="0" u="none" strike="noStrike" cap="none" normalizeH="0" baseline="0" dirty="0">
              <a:ln>
                <a:noFill/>
              </a:ln>
              <a:solidFill>
                <a:schemeClr val="tx1"/>
              </a:solidFill>
              <a:effectLst/>
              <a:latin typeface="Arial" pitchFamily="34" charset="0"/>
            </a:endParaRPr>
          </a:p>
        </p:txBody>
      </p:sp>
      <p:sp>
        <p:nvSpPr>
          <p:cNvPr id="15" name="TextBox 14">
            <a:extLst>
              <a:ext uri="{FF2B5EF4-FFF2-40B4-BE49-F238E27FC236}">
                <a16:creationId xmlns:a16="http://schemas.microsoft.com/office/drawing/2014/main" id="{D7133639-6FCA-713D-DCB9-D68DA82C93AB}"/>
              </a:ext>
            </a:extLst>
          </p:cNvPr>
          <p:cNvSpPr txBox="1"/>
          <p:nvPr/>
        </p:nvSpPr>
        <p:spPr>
          <a:xfrm>
            <a:off x="2458707" y="5835444"/>
            <a:ext cx="4870244" cy="400110"/>
          </a:xfrm>
          <a:prstGeom prst="rect">
            <a:avLst/>
          </a:prstGeom>
          <a:noFill/>
        </p:spPr>
        <p:txBody>
          <a:bodyPr wrap="none" rtlCol="0">
            <a:spAutoFit/>
          </a:bodyPr>
          <a:lstStyle/>
          <a:p>
            <a:r>
              <a:rPr lang="en-DE" dirty="0"/>
              <a:t>Grasp poses on the edges are eliminated</a:t>
            </a:r>
          </a:p>
        </p:txBody>
      </p:sp>
    </p:spTree>
    <p:extLst>
      <p:ext uri="{BB962C8B-B14F-4D97-AF65-F5344CB8AC3E}">
        <p14:creationId xmlns:p14="http://schemas.microsoft.com/office/powerpoint/2010/main" val="276984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1119857"/>
          </a:xfrm>
        </p:spPr>
        <p:txBody>
          <a:bodyPr/>
          <a:lstStyle/>
          <a:p>
            <a:r>
              <a:rPr lang="en-GB" dirty="0">
                <a:latin typeface="+mj-lt"/>
              </a:rPr>
              <a:t>T</a:t>
            </a:r>
            <a:r>
              <a:rPr lang="en-GB" dirty="0">
                <a:effectLst/>
                <a:latin typeface="+mj-lt"/>
              </a:rPr>
              <a:t>ested on 6 objects</a:t>
            </a:r>
            <a:endParaRPr lang="en-GB" dirty="0">
              <a:latin typeface="+mj-lt"/>
            </a:endParaRPr>
          </a:p>
          <a:p>
            <a:r>
              <a:rPr lang="en-GB" dirty="0">
                <a:effectLst/>
                <a:latin typeface="+mj-lt"/>
              </a:rPr>
              <a:t>Grasping individual objects using partial point clouds</a:t>
            </a:r>
          </a:p>
          <a:p>
            <a:r>
              <a:rPr lang="en-GB" dirty="0">
                <a:latin typeface="+mj-lt"/>
              </a:rPr>
              <a:t>Pose sampling on </a:t>
            </a:r>
            <a:r>
              <a:rPr lang="en-GB" dirty="0">
                <a:effectLst/>
                <a:latin typeface="+mj-lt"/>
              </a:rPr>
              <a:t>reconstructed point clouds</a:t>
            </a:r>
            <a:endParaRPr lang="en-GB" dirty="0">
              <a:latin typeface="+mj-lt"/>
            </a:endParaRPr>
          </a:p>
          <a:p>
            <a:endParaRPr lang="en-GB" dirty="0">
              <a:latin typeface="+mj-lt"/>
            </a:endParaRPr>
          </a:p>
          <a:p>
            <a:endParaRPr lang="en-DE" dirty="0">
              <a:latin typeface="+mj-lt"/>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GB" dirty="0">
                <a:effectLst/>
              </a:rPr>
              <a:t>Experimental Setup </a:t>
            </a:r>
            <a:br>
              <a:rPr lang="en-GB" dirty="0"/>
            </a:br>
            <a:endParaRPr lang="en-US" dirty="0">
              <a:ea typeface="ＭＳ Ｐゴシック" charset="0"/>
              <a:cs typeface="ＭＳ Ｐゴシック" charset="0"/>
            </a:endParaRPr>
          </a:p>
        </p:txBody>
      </p:sp>
      <p:pic>
        <p:nvPicPr>
          <p:cNvPr id="12" name="Picture 11">
            <a:extLst>
              <a:ext uri="{FF2B5EF4-FFF2-40B4-BE49-F238E27FC236}">
                <a16:creationId xmlns:a16="http://schemas.microsoft.com/office/drawing/2014/main" id="{F0304CF9-2FC5-D8E1-6F25-0088A2EFB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66" y="3216068"/>
            <a:ext cx="2749052" cy="3002676"/>
          </a:xfrm>
          <a:prstGeom prst="rect">
            <a:avLst/>
          </a:prstGeom>
        </p:spPr>
      </p:pic>
      <p:pic>
        <p:nvPicPr>
          <p:cNvPr id="15" name="Picture 14">
            <a:extLst>
              <a:ext uri="{FF2B5EF4-FFF2-40B4-BE49-F238E27FC236}">
                <a16:creationId xmlns:a16="http://schemas.microsoft.com/office/drawing/2014/main" id="{EB6C85CB-AFD1-F8F1-9B1E-2BBA62C07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505" y="3216068"/>
            <a:ext cx="3135222" cy="3002676"/>
          </a:xfrm>
          <a:prstGeom prst="rect">
            <a:avLst/>
          </a:prstGeom>
        </p:spPr>
      </p:pic>
      <p:pic>
        <p:nvPicPr>
          <p:cNvPr id="17" name="Picture 16">
            <a:extLst>
              <a:ext uri="{FF2B5EF4-FFF2-40B4-BE49-F238E27FC236}">
                <a16:creationId xmlns:a16="http://schemas.microsoft.com/office/drawing/2014/main" id="{71B0BF18-6BAF-DC25-5387-CEA2348EAD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273" y="3216068"/>
            <a:ext cx="2252007" cy="3002676"/>
          </a:xfrm>
          <a:prstGeom prst="rect">
            <a:avLst/>
          </a:prstGeom>
        </p:spPr>
      </p:pic>
      <p:sp>
        <p:nvSpPr>
          <p:cNvPr id="2" name="Slide Number Placeholder 1">
            <a:extLst>
              <a:ext uri="{FF2B5EF4-FFF2-40B4-BE49-F238E27FC236}">
                <a16:creationId xmlns:a16="http://schemas.microsoft.com/office/drawing/2014/main" id="{33449005-9B53-80A6-3076-E935A27D3612}"/>
              </a:ext>
            </a:extLst>
          </p:cNvPr>
          <p:cNvSpPr>
            <a:spLocks noGrp="1"/>
          </p:cNvSpPr>
          <p:nvPr>
            <p:ph type="sldNum" sz="quarter" idx="12"/>
          </p:nvPr>
        </p:nvSpPr>
        <p:spPr/>
        <p:txBody>
          <a:bodyPr/>
          <a:lstStyle/>
          <a:p>
            <a:fld id="{17CC94CD-1FE7-0C44-80F4-2964C2C99554}" type="slidenum">
              <a:rPr lang="en-US" noProof="0" smtClean="0"/>
              <a:pPr/>
              <a:t>28</a:t>
            </a:fld>
            <a:endParaRPr lang="en-US" noProof="0"/>
          </a:p>
        </p:txBody>
      </p:sp>
    </p:spTree>
    <p:extLst>
      <p:ext uri="{BB962C8B-B14F-4D97-AF65-F5344CB8AC3E}">
        <p14:creationId xmlns:p14="http://schemas.microsoft.com/office/powerpoint/2010/main" val="3804354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3166354" cy="404529"/>
          </a:xfrm>
        </p:spPr>
        <p:txBody>
          <a:bodyPr/>
          <a:lstStyle/>
          <a:p>
            <a:r>
              <a:rPr lang="en-DE" dirty="0">
                <a:effectLst/>
                <a:latin typeface="Arial" panose="020B0604020202020204" pitchFamily="34" charset="0"/>
                <a:cs typeface="Arial" panose="020B0604020202020204" pitchFamily="34" charset="0"/>
              </a:rPr>
              <a:t>10/10 on wicker basket</a:t>
            </a:r>
          </a:p>
          <a:p>
            <a:pPr marL="0" indent="0">
              <a:buNone/>
            </a:pPr>
            <a:endParaRPr lang="en-DE" dirty="0">
              <a:latin typeface="Arial" panose="020B0604020202020204" pitchFamily="34" charset="0"/>
              <a:cs typeface="Arial" panose="020B0604020202020204" pitchFamily="34" charset="0"/>
            </a:endParaRPr>
          </a:p>
          <a:p>
            <a:pPr marL="0" indent="0">
              <a:buNone/>
            </a:pPr>
            <a:endParaRPr lang="en-DE" dirty="0">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Grasping Individual Objects </a:t>
            </a:r>
            <a:endParaRPr lang="en-GB" dirty="0"/>
          </a:p>
        </p:txBody>
      </p:sp>
      <p:pic>
        <p:nvPicPr>
          <p:cNvPr id="12" name="Picture 11">
            <a:extLst>
              <a:ext uri="{FF2B5EF4-FFF2-40B4-BE49-F238E27FC236}">
                <a16:creationId xmlns:a16="http://schemas.microsoft.com/office/drawing/2014/main" id="{BA3DA903-65A5-79A2-10BA-1D2DE0BA4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886" y="2393064"/>
            <a:ext cx="3984114" cy="3041207"/>
          </a:xfrm>
          <a:prstGeom prst="rect">
            <a:avLst/>
          </a:prstGeom>
        </p:spPr>
      </p:pic>
      <p:pic>
        <p:nvPicPr>
          <p:cNvPr id="14" name="Picture 13">
            <a:extLst>
              <a:ext uri="{FF2B5EF4-FFF2-40B4-BE49-F238E27FC236}">
                <a16:creationId xmlns:a16="http://schemas.microsoft.com/office/drawing/2014/main" id="{ABFE9E92-BAE5-DF77-744D-4ADDD1558987}"/>
              </a:ext>
            </a:extLst>
          </p:cNvPr>
          <p:cNvPicPr>
            <a:picLocks noChangeAspect="1"/>
          </p:cNvPicPr>
          <p:nvPr/>
        </p:nvPicPr>
        <p:blipFill>
          <a:blip r:embed="rId4"/>
          <a:stretch>
            <a:fillRect/>
          </a:stretch>
        </p:blipFill>
        <p:spPr>
          <a:xfrm>
            <a:off x="266700" y="2393064"/>
            <a:ext cx="4305300" cy="3517900"/>
          </a:xfrm>
          <a:prstGeom prst="rect">
            <a:avLst/>
          </a:prstGeom>
        </p:spPr>
      </p:pic>
      <p:sp>
        <p:nvSpPr>
          <p:cNvPr id="2" name="Slide Number Placeholder 1">
            <a:extLst>
              <a:ext uri="{FF2B5EF4-FFF2-40B4-BE49-F238E27FC236}">
                <a16:creationId xmlns:a16="http://schemas.microsoft.com/office/drawing/2014/main" id="{DAC74F2E-2EF7-42C6-8A71-5EA50EAF1036}"/>
              </a:ext>
            </a:extLst>
          </p:cNvPr>
          <p:cNvSpPr>
            <a:spLocks noGrp="1"/>
          </p:cNvSpPr>
          <p:nvPr>
            <p:ph type="sldNum" sz="quarter" idx="12"/>
          </p:nvPr>
        </p:nvSpPr>
        <p:spPr/>
        <p:txBody>
          <a:bodyPr/>
          <a:lstStyle/>
          <a:p>
            <a:fld id="{17CC94CD-1FE7-0C44-80F4-2964C2C99554}" type="slidenum">
              <a:rPr lang="en-US" noProof="0" smtClean="0"/>
              <a:pPr/>
              <a:t>29</a:t>
            </a:fld>
            <a:endParaRPr lang="en-US" noProof="0"/>
          </a:p>
        </p:txBody>
      </p:sp>
    </p:spTree>
    <p:extLst>
      <p:ext uri="{BB962C8B-B14F-4D97-AF65-F5344CB8AC3E}">
        <p14:creationId xmlns:p14="http://schemas.microsoft.com/office/powerpoint/2010/main" val="346964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035056"/>
          </a:xfrm>
        </p:spPr>
        <p:txBody>
          <a:bodyPr/>
          <a:lstStyle/>
          <a:p>
            <a:r>
              <a:rPr lang="tr-TR" dirty="0" err="1">
                <a:effectLst/>
                <a:ea typeface="Calibri" panose="020F0502020204030204" pitchFamily="34" charset="0"/>
                <a:cs typeface="Times New Roman" panose="02020603050405020304" pitchFamily="18" charset="0"/>
              </a:rPr>
              <a:t>What</a:t>
            </a:r>
            <a:r>
              <a:rPr lang="tr-TR" dirty="0">
                <a:effectLst/>
                <a:ea typeface="Calibri" panose="020F0502020204030204" pitchFamily="34" charset="0"/>
                <a:cs typeface="Times New Roman" panose="02020603050405020304" pitchFamily="18" charset="0"/>
              </a:rPr>
              <a:t> is </a:t>
            </a:r>
            <a:r>
              <a:rPr lang="tr-TR" dirty="0" err="1">
                <a:effectLst/>
                <a:ea typeface="Calibri" panose="020F0502020204030204" pitchFamily="34" charset="0"/>
                <a:cs typeface="Times New Roman" panose="02020603050405020304" pitchFamily="18" charset="0"/>
              </a:rPr>
              <a:t>Robotic</a:t>
            </a:r>
            <a:r>
              <a:rPr lang="tr-TR" dirty="0">
                <a:effectLst/>
                <a:ea typeface="Calibri" panose="020F0502020204030204" pitchFamily="34" charset="0"/>
                <a:cs typeface="Times New Roman" panose="02020603050405020304" pitchFamily="18" charset="0"/>
              </a:rPr>
              <a:t> </a:t>
            </a:r>
            <a:r>
              <a:rPr lang="tr-TR" dirty="0" err="1">
                <a:effectLst/>
                <a:ea typeface="Calibri" panose="020F0502020204030204" pitchFamily="34" charset="0"/>
                <a:cs typeface="Times New Roman" panose="02020603050405020304" pitchFamily="18" charset="0"/>
              </a:rPr>
              <a:t>Grasping</a:t>
            </a:r>
            <a:r>
              <a:rPr lang="tr-TR" dirty="0">
                <a:effectLst/>
                <a:ea typeface="Calibri" panose="020F0502020204030204" pitchFamily="34" charset="0"/>
                <a:cs typeface="Times New Roman" panose="02020603050405020304" pitchFamily="18" charset="0"/>
              </a:rPr>
              <a:t> ? </a:t>
            </a:r>
          </a:p>
          <a:p>
            <a:pPr lvl="1"/>
            <a:r>
              <a:rPr lang="en-GB" dirty="0"/>
              <a:t>Grasp and manipulate objects</a:t>
            </a:r>
          </a:p>
          <a:p>
            <a:pPr lvl="1"/>
            <a:r>
              <a:rPr lang="en-GB" dirty="0" err="1"/>
              <a:t>Analyze</a:t>
            </a:r>
            <a:r>
              <a:rPr lang="en-GB" dirty="0"/>
              <a:t> the shape and size of the object</a:t>
            </a:r>
          </a:p>
          <a:p>
            <a:pPr lvl="1"/>
            <a:r>
              <a:rPr lang="en-GB" dirty="0"/>
              <a:t>Analytical and data-driven methods</a:t>
            </a:r>
          </a:p>
          <a:p>
            <a:pPr lvl="1"/>
            <a:endParaRPr lang="en-GB" dirty="0"/>
          </a:p>
          <a:p>
            <a:pPr lvl="1"/>
            <a:endParaRPr lang="en-DE" dirty="0">
              <a:effectLst/>
              <a:ea typeface="Calibri" panose="020F0502020204030204" pitchFamily="34" charset="0"/>
              <a:cs typeface="Times New Roman" panose="02020603050405020304" pitchFamily="18" charset="0"/>
            </a:endParaRPr>
          </a:p>
          <a:p>
            <a:pPr lvl="1"/>
            <a:endParaRPr lang="en-DE" dirty="0">
              <a:effectLst/>
            </a:endParaRPr>
          </a:p>
          <a:p>
            <a:pPr lvl="1"/>
            <a:endParaRPr lang="en-DE" dirty="0">
              <a:effectLst/>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de-DE" sz="3200" dirty="0" err="1"/>
              <a:t>Introduction</a:t>
            </a:r>
            <a:endParaRPr lang="en-US" dirty="0">
              <a:latin typeface="Arial" charset="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2ADD852A-2631-2C6A-F8FD-13C7C824CB7F}"/>
              </a:ext>
            </a:extLst>
          </p:cNvPr>
          <p:cNvSpPr>
            <a:spLocks noGrp="1"/>
          </p:cNvSpPr>
          <p:nvPr>
            <p:ph type="sldNum" sz="quarter" idx="12"/>
          </p:nvPr>
        </p:nvSpPr>
        <p:spPr/>
        <p:txBody>
          <a:bodyPr/>
          <a:lstStyle/>
          <a:p>
            <a:fld id="{17CC94CD-1FE7-0C44-80F4-2964C2C99554}" type="slidenum">
              <a:rPr lang="en-US" noProof="0" smtClean="0"/>
              <a:pPr/>
              <a:t>3</a:t>
            </a:fld>
            <a:endParaRPr lang="en-US" noProof="0"/>
          </a:p>
        </p:txBody>
      </p:sp>
    </p:spTree>
    <p:extLst>
      <p:ext uri="{BB962C8B-B14F-4D97-AF65-F5344CB8AC3E}">
        <p14:creationId xmlns:p14="http://schemas.microsoft.com/office/powerpoint/2010/main" val="3091348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sp_86482423-22AD-47DE-B5C0-32183EFACCD7.mp4">
            <a:hlinkClick r:id="" action="ppaction://media"/>
            <a:extLst>
              <a:ext uri="{FF2B5EF4-FFF2-40B4-BE49-F238E27FC236}">
                <a16:creationId xmlns:a16="http://schemas.microsoft.com/office/drawing/2014/main" id="{315E485A-4C66-D57E-66E0-44DDD75349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88979" y="1996054"/>
            <a:ext cx="4244888" cy="4153390"/>
          </a:xfrm>
        </p:spPr>
      </p:pic>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Grasping Individual Objects </a:t>
            </a:r>
            <a:endParaRPr lang="en-GB" dirty="0"/>
          </a:p>
        </p:txBody>
      </p:sp>
      <p:sp>
        <p:nvSpPr>
          <p:cNvPr id="3" name="Slide Number Placeholder 2">
            <a:extLst>
              <a:ext uri="{FF2B5EF4-FFF2-40B4-BE49-F238E27FC236}">
                <a16:creationId xmlns:a16="http://schemas.microsoft.com/office/drawing/2014/main" id="{59D855C8-7117-B267-2194-37B483DA2082}"/>
              </a:ext>
            </a:extLst>
          </p:cNvPr>
          <p:cNvSpPr>
            <a:spLocks noGrp="1"/>
          </p:cNvSpPr>
          <p:nvPr>
            <p:ph type="sldNum" sz="quarter" idx="12"/>
          </p:nvPr>
        </p:nvSpPr>
        <p:spPr/>
        <p:txBody>
          <a:bodyPr/>
          <a:lstStyle/>
          <a:p>
            <a:fld id="{17CC94CD-1FE7-0C44-80F4-2964C2C99554}" type="slidenum">
              <a:rPr lang="en-US" noProof="0" smtClean="0"/>
              <a:pPr/>
              <a:t>30</a:t>
            </a:fld>
            <a:endParaRPr lang="en-US" noProof="0"/>
          </a:p>
        </p:txBody>
      </p:sp>
    </p:spTree>
    <p:extLst>
      <p:ext uri="{BB962C8B-B14F-4D97-AF65-F5344CB8AC3E}">
        <p14:creationId xmlns:p14="http://schemas.microsoft.com/office/powerpoint/2010/main" val="40342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71885"/>
          </a:xfrm>
        </p:spPr>
        <p:txBody>
          <a:bodyPr/>
          <a:lstStyle/>
          <a:p>
            <a:r>
              <a:rPr lang="en-GB" dirty="0"/>
              <a:t>R</a:t>
            </a:r>
            <a:r>
              <a:rPr lang="en-GB" dirty="0">
                <a:effectLst/>
              </a:rPr>
              <a:t>eliable and efficient robotic grasping capabilities</a:t>
            </a:r>
            <a:endParaRPr lang="en-GB" dirty="0"/>
          </a:p>
          <a:p>
            <a:endParaRPr lang="en-DE" dirty="0"/>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2" name="Rectangle 2">
            <a:extLst>
              <a:ext uri="{FF2B5EF4-FFF2-40B4-BE49-F238E27FC236}">
                <a16:creationId xmlns:a16="http://schemas.microsoft.com/office/drawing/2014/main" id="{6B84334B-F42C-EFBD-A0F3-DDAF04A346F4}"/>
              </a:ext>
            </a:extLst>
          </p:cNvPr>
          <p:cNvSpPr txBox="1">
            <a:spLocks noChangeArrowheads="1"/>
          </p:cNvSpPr>
          <p:nvPr/>
        </p:nvSpPr>
        <p:spPr bwMode="auto">
          <a:xfrm>
            <a:off x="508000" y="1277228"/>
            <a:ext cx="8128000" cy="60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200" b="0">
                <a:solidFill>
                  <a:schemeClr val="tx1"/>
                </a:solidFill>
                <a:latin typeface="+mj-lt"/>
                <a:ea typeface="ＭＳ Ｐゴシック" pitchFamily="-65" charset="-128"/>
                <a:cs typeface="ＭＳ Ｐゴシック" pitchFamily="18" charset="-128"/>
              </a:defRPr>
            </a:lvl1pPr>
            <a:lvl2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GB" kern="0" dirty="0"/>
              <a:t>Evaluation on Reconstructed Point Cloud </a:t>
            </a:r>
          </a:p>
        </p:txBody>
      </p:sp>
      <p:pic>
        <p:nvPicPr>
          <p:cNvPr id="15" name="Picture 14">
            <a:extLst>
              <a:ext uri="{FF2B5EF4-FFF2-40B4-BE49-F238E27FC236}">
                <a16:creationId xmlns:a16="http://schemas.microsoft.com/office/drawing/2014/main" id="{D75EEC7E-65B8-490A-43CE-C11AA1D38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334" y="2828314"/>
            <a:ext cx="4133533" cy="3014825"/>
          </a:xfrm>
          <a:prstGeom prst="rect">
            <a:avLst/>
          </a:prstGeom>
        </p:spPr>
      </p:pic>
      <p:pic>
        <p:nvPicPr>
          <p:cNvPr id="18" name="Picture 17">
            <a:extLst>
              <a:ext uri="{FF2B5EF4-FFF2-40B4-BE49-F238E27FC236}">
                <a16:creationId xmlns:a16="http://schemas.microsoft.com/office/drawing/2014/main" id="{4CDB00EE-8188-D96E-68A8-867D89DBE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133" y="2469185"/>
            <a:ext cx="4741525" cy="3829260"/>
          </a:xfrm>
          <a:prstGeom prst="rect">
            <a:avLst/>
          </a:prstGeom>
        </p:spPr>
      </p:pic>
      <p:sp>
        <p:nvSpPr>
          <p:cNvPr id="12" name="Slide Number Placeholder 11">
            <a:extLst>
              <a:ext uri="{FF2B5EF4-FFF2-40B4-BE49-F238E27FC236}">
                <a16:creationId xmlns:a16="http://schemas.microsoft.com/office/drawing/2014/main" id="{FA4EB08D-2D6C-8E11-0FE0-D2018EE6941E}"/>
              </a:ext>
            </a:extLst>
          </p:cNvPr>
          <p:cNvSpPr>
            <a:spLocks noGrp="1"/>
          </p:cNvSpPr>
          <p:nvPr>
            <p:ph type="sldNum" sz="quarter" idx="12"/>
          </p:nvPr>
        </p:nvSpPr>
        <p:spPr/>
        <p:txBody>
          <a:bodyPr/>
          <a:lstStyle/>
          <a:p>
            <a:fld id="{17CC94CD-1FE7-0C44-80F4-2964C2C99554}" type="slidenum">
              <a:rPr lang="en-US" noProof="0" smtClean="0"/>
              <a:pPr/>
              <a:t>31</a:t>
            </a:fld>
            <a:endParaRPr lang="en-US" noProof="0"/>
          </a:p>
        </p:txBody>
      </p:sp>
    </p:spTree>
    <p:extLst>
      <p:ext uri="{BB962C8B-B14F-4D97-AF65-F5344CB8AC3E}">
        <p14:creationId xmlns:p14="http://schemas.microsoft.com/office/powerpoint/2010/main" val="1297261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601538"/>
          </a:xfrm>
        </p:spPr>
        <p:txBody>
          <a:bodyPr/>
          <a:lstStyle/>
          <a:p>
            <a:r>
              <a:rPr lang="en-GB" dirty="0">
                <a:latin typeface="Arial" panose="020B0604020202020204" pitchFamily="34" charset="0"/>
                <a:cs typeface="Arial" panose="020B0604020202020204" pitchFamily="34" charset="0"/>
              </a:rPr>
              <a:t>Performs well on complete point cloud</a:t>
            </a:r>
            <a:endParaRPr lang="en-GB" dirty="0"/>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2" name="Rectangle 2">
            <a:extLst>
              <a:ext uri="{FF2B5EF4-FFF2-40B4-BE49-F238E27FC236}">
                <a16:creationId xmlns:a16="http://schemas.microsoft.com/office/drawing/2014/main" id="{6B84334B-F42C-EFBD-A0F3-DDAF04A346F4}"/>
              </a:ext>
            </a:extLst>
          </p:cNvPr>
          <p:cNvSpPr txBox="1">
            <a:spLocks noChangeArrowheads="1"/>
          </p:cNvSpPr>
          <p:nvPr/>
        </p:nvSpPr>
        <p:spPr bwMode="auto">
          <a:xfrm>
            <a:off x="508000" y="1277228"/>
            <a:ext cx="8128000" cy="60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200" b="0">
                <a:solidFill>
                  <a:schemeClr val="tx1"/>
                </a:solidFill>
                <a:latin typeface="+mj-lt"/>
                <a:ea typeface="ＭＳ Ｐゴシック" pitchFamily="-65" charset="-128"/>
                <a:cs typeface="ＭＳ Ｐゴシック" pitchFamily="18" charset="-128"/>
              </a:defRPr>
            </a:lvl1pPr>
            <a:lvl2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GB" kern="0" dirty="0"/>
              <a:t>Evaluation on Reconstructed Point Cloud </a:t>
            </a:r>
          </a:p>
        </p:txBody>
      </p:sp>
      <p:sp>
        <p:nvSpPr>
          <p:cNvPr id="12" name="Slide Number Placeholder 11">
            <a:extLst>
              <a:ext uri="{FF2B5EF4-FFF2-40B4-BE49-F238E27FC236}">
                <a16:creationId xmlns:a16="http://schemas.microsoft.com/office/drawing/2014/main" id="{C02A6E94-A5C3-89FD-6CFA-4632C0BA065D}"/>
              </a:ext>
            </a:extLst>
          </p:cNvPr>
          <p:cNvSpPr>
            <a:spLocks noGrp="1"/>
          </p:cNvSpPr>
          <p:nvPr>
            <p:ph type="sldNum" sz="quarter" idx="12"/>
          </p:nvPr>
        </p:nvSpPr>
        <p:spPr/>
        <p:txBody>
          <a:bodyPr/>
          <a:lstStyle/>
          <a:p>
            <a:fld id="{17CC94CD-1FE7-0C44-80F4-2964C2C99554}" type="slidenum">
              <a:rPr lang="en-US" noProof="0" smtClean="0"/>
              <a:pPr/>
              <a:t>32</a:t>
            </a:fld>
            <a:endParaRPr lang="en-US" noProof="0"/>
          </a:p>
        </p:txBody>
      </p:sp>
      <p:pic>
        <p:nvPicPr>
          <p:cNvPr id="13" name="Picture 12">
            <a:extLst>
              <a:ext uri="{FF2B5EF4-FFF2-40B4-BE49-F238E27FC236}">
                <a16:creationId xmlns:a16="http://schemas.microsoft.com/office/drawing/2014/main" id="{D584B845-3C86-68A5-BC1D-E4B746C38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3" y="2421766"/>
            <a:ext cx="3700780" cy="3661988"/>
          </a:xfrm>
          <a:prstGeom prst="rect">
            <a:avLst/>
          </a:prstGeom>
        </p:spPr>
      </p:pic>
      <p:pic>
        <p:nvPicPr>
          <p:cNvPr id="14" name="Picture 13">
            <a:extLst>
              <a:ext uri="{FF2B5EF4-FFF2-40B4-BE49-F238E27FC236}">
                <a16:creationId xmlns:a16="http://schemas.microsoft.com/office/drawing/2014/main" id="{986818BA-2D02-2883-00CA-81454CC53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946" y="2664708"/>
            <a:ext cx="3378710" cy="3499125"/>
          </a:xfrm>
          <a:prstGeom prst="rect">
            <a:avLst/>
          </a:prstGeom>
        </p:spPr>
      </p:pic>
    </p:spTree>
    <p:extLst>
      <p:ext uri="{BB962C8B-B14F-4D97-AF65-F5344CB8AC3E}">
        <p14:creationId xmlns:p14="http://schemas.microsoft.com/office/powerpoint/2010/main" val="4219865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1128925"/>
          </a:xfrm>
        </p:spPr>
        <p:txBody>
          <a:bodyPr/>
          <a:lstStyle/>
          <a:p>
            <a:r>
              <a:rPr lang="en-GB" dirty="0">
                <a:effectLst/>
                <a:latin typeface="Arial" panose="020B0604020202020204" pitchFamily="34" charset="0"/>
                <a:cs typeface="Arial" panose="020B0604020202020204" pitchFamily="34" charset="0"/>
              </a:rPr>
              <a:t>Complete representation of </a:t>
            </a:r>
            <a:r>
              <a:rPr lang="en-GB" dirty="0">
                <a:latin typeface="Arial" panose="020B0604020202020204" pitchFamily="34" charset="0"/>
                <a:cs typeface="Arial" panose="020B0604020202020204" pitchFamily="34" charset="0"/>
              </a:rPr>
              <a:t>object’s </a:t>
            </a:r>
            <a:r>
              <a:rPr lang="en-GB" dirty="0">
                <a:effectLst/>
                <a:latin typeface="Arial" panose="020B0604020202020204" pitchFamily="34" charset="0"/>
                <a:cs typeface="Arial" panose="020B0604020202020204" pitchFamily="34" charset="0"/>
              </a:rPr>
              <a:t>geometry and surface</a:t>
            </a:r>
          </a:p>
          <a:p>
            <a:r>
              <a:rPr lang="en-GB" dirty="0">
                <a:latin typeface="Arial" panose="020B0604020202020204" pitchFamily="34" charset="0"/>
                <a:cs typeface="Arial" panose="020B0604020202020204" pitchFamily="34" charset="0"/>
              </a:rPr>
              <a:t>Robust surface normal estimation</a:t>
            </a:r>
            <a:endParaRPr lang="en-GB" dirty="0">
              <a:effectLst/>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Executable realistic grasp poses estimated</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DE" dirty="0">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Evaluation on Reconstructed Point Cloud </a:t>
            </a:r>
            <a:endParaRPr lang="en-GB" dirty="0"/>
          </a:p>
        </p:txBody>
      </p:sp>
      <p:pic>
        <p:nvPicPr>
          <p:cNvPr id="12" name="Picture 11">
            <a:extLst>
              <a:ext uri="{FF2B5EF4-FFF2-40B4-BE49-F238E27FC236}">
                <a16:creationId xmlns:a16="http://schemas.microsoft.com/office/drawing/2014/main" id="{600FA9F2-375C-82FC-EF1A-BCFF53863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17" y="3279310"/>
            <a:ext cx="3406443" cy="2778790"/>
          </a:xfrm>
          <a:prstGeom prst="rect">
            <a:avLst/>
          </a:prstGeom>
        </p:spPr>
      </p:pic>
      <p:pic>
        <p:nvPicPr>
          <p:cNvPr id="16" name="Picture 15">
            <a:extLst>
              <a:ext uri="{FF2B5EF4-FFF2-40B4-BE49-F238E27FC236}">
                <a16:creationId xmlns:a16="http://schemas.microsoft.com/office/drawing/2014/main" id="{B9A2FA0A-16A1-E002-A30E-318FFB538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105" y="3275313"/>
            <a:ext cx="3665027" cy="2989729"/>
          </a:xfrm>
          <a:prstGeom prst="rect">
            <a:avLst/>
          </a:prstGeom>
        </p:spPr>
      </p:pic>
      <p:sp>
        <p:nvSpPr>
          <p:cNvPr id="2" name="Slide Number Placeholder 1">
            <a:extLst>
              <a:ext uri="{FF2B5EF4-FFF2-40B4-BE49-F238E27FC236}">
                <a16:creationId xmlns:a16="http://schemas.microsoft.com/office/drawing/2014/main" id="{291E99A1-34E2-681E-7633-300B4DE2AF3E}"/>
              </a:ext>
            </a:extLst>
          </p:cNvPr>
          <p:cNvSpPr>
            <a:spLocks noGrp="1"/>
          </p:cNvSpPr>
          <p:nvPr>
            <p:ph type="sldNum" sz="quarter" idx="12"/>
          </p:nvPr>
        </p:nvSpPr>
        <p:spPr/>
        <p:txBody>
          <a:bodyPr/>
          <a:lstStyle/>
          <a:p>
            <a:fld id="{17CC94CD-1FE7-0C44-80F4-2964C2C99554}" type="slidenum">
              <a:rPr lang="en-US" noProof="0" smtClean="0"/>
              <a:pPr/>
              <a:t>33</a:t>
            </a:fld>
            <a:endParaRPr lang="en-US" noProof="0"/>
          </a:p>
        </p:txBody>
      </p:sp>
    </p:spTree>
    <p:extLst>
      <p:ext uri="{BB962C8B-B14F-4D97-AF65-F5344CB8AC3E}">
        <p14:creationId xmlns:p14="http://schemas.microsoft.com/office/powerpoint/2010/main" val="4174281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88361"/>
          </a:xfrm>
        </p:spPr>
        <p:txBody>
          <a:bodyPr/>
          <a:lstStyle/>
          <a:p>
            <a:r>
              <a:rPr lang="en-DE" dirty="0">
                <a:latin typeface="Arial" panose="020B0604020202020204" pitchFamily="34" charset="0"/>
                <a:cs typeface="Arial" panose="020B0604020202020204" pitchFamily="34" charset="0"/>
              </a:rPr>
              <a:t>Low scoring grasp pose </a:t>
            </a:r>
            <a:r>
              <a:rPr lang="en-DE" dirty="0">
                <a:latin typeface="Arial" panose="020B0604020202020204" pitchFamily="34" charset="0"/>
                <a:cs typeface="Arial" panose="020B0604020202020204" pitchFamily="34" charset="0"/>
                <a:sym typeface="Wingdings" pitchFamily="2" charset="2"/>
              </a:rPr>
              <a:t> Bad for robotic execution</a:t>
            </a:r>
            <a:endParaRPr lang="en-DE" dirty="0">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Grasping Individual Objects </a:t>
            </a:r>
            <a:endParaRPr lang="en-GB" dirty="0"/>
          </a:p>
        </p:txBody>
      </p:sp>
      <p:pic>
        <p:nvPicPr>
          <p:cNvPr id="24" name="Picture 23">
            <a:extLst>
              <a:ext uri="{FF2B5EF4-FFF2-40B4-BE49-F238E27FC236}">
                <a16:creationId xmlns:a16="http://schemas.microsoft.com/office/drawing/2014/main" id="{DCDAB42C-8B31-9432-D247-5A527F67C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80" y="2435325"/>
            <a:ext cx="3924720" cy="2458589"/>
          </a:xfrm>
          <a:prstGeom prst="rect">
            <a:avLst/>
          </a:prstGeom>
        </p:spPr>
      </p:pic>
      <p:pic>
        <p:nvPicPr>
          <p:cNvPr id="30" name="Picture 29">
            <a:extLst>
              <a:ext uri="{FF2B5EF4-FFF2-40B4-BE49-F238E27FC236}">
                <a16:creationId xmlns:a16="http://schemas.microsoft.com/office/drawing/2014/main" id="{BEA14BF5-FE53-163A-E370-E8D448CAB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627" y="2644296"/>
            <a:ext cx="2507219" cy="3013997"/>
          </a:xfrm>
          <a:prstGeom prst="rect">
            <a:avLst/>
          </a:prstGeom>
        </p:spPr>
      </p:pic>
      <p:pic>
        <p:nvPicPr>
          <p:cNvPr id="32" name="Picture 31">
            <a:extLst>
              <a:ext uri="{FF2B5EF4-FFF2-40B4-BE49-F238E27FC236}">
                <a16:creationId xmlns:a16="http://schemas.microsoft.com/office/drawing/2014/main" id="{80C98BD3-96AB-E6FA-4135-B49F9AC9F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781" y="3324257"/>
            <a:ext cx="2507219" cy="3013997"/>
          </a:xfrm>
          <a:prstGeom prst="rect">
            <a:avLst/>
          </a:prstGeom>
        </p:spPr>
      </p:pic>
      <p:sp>
        <p:nvSpPr>
          <p:cNvPr id="2" name="Slide Number Placeholder 1">
            <a:extLst>
              <a:ext uri="{FF2B5EF4-FFF2-40B4-BE49-F238E27FC236}">
                <a16:creationId xmlns:a16="http://schemas.microsoft.com/office/drawing/2014/main" id="{1E6A3549-38A1-46EC-1223-FDE06A3272C4}"/>
              </a:ext>
            </a:extLst>
          </p:cNvPr>
          <p:cNvSpPr>
            <a:spLocks noGrp="1"/>
          </p:cNvSpPr>
          <p:nvPr>
            <p:ph type="sldNum" sz="quarter" idx="12"/>
          </p:nvPr>
        </p:nvSpPr>
        <p:spPr/>
        <p:txBody>
          <a:bodyPr/>
          <a:lstStyle/>
          <a:p>
            <a:fld id="{17CC94CD-1FE7-0C44-80F4-2964C2C99554}" type="slidenum">
              <a:rPr lang="en-US" noProof="0" smtClean="0"/>
              <a:pPr/>
              <a:t>34</a:t>
            </a:fld>
            <a:endParaRPr lang="en-US" noProof="0"/>
          </a:p>
        </p:txBody>
      </p:sp>
    </p:spTree>
    <p:extLst>
      <p:ext uri="{BB962C8B-B14F-4D97-AF65-F5344CB8AC3E}">
        <p14:creationId xmlns:p14="http://schemas.microsoft.com/office/powerpoint/2010/main" val="3973457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88361"/>
          </a:xfrm>
        </p:spPr>
        <p:txBody>
          <a:bodyPr/>
          <a:lstStyle/>
          <a:p>
            <a:r>
              <a:rPr lang="en-DE" dirty="0">
                <a:latin typeface="Arial" panose="020B0604020202020204" pitchFamily="34" charset="0"/>
                <a:cs typeface="Arial" panose="020B0604020202020204" pitchFamily="34" charset="0"/>
              </a:rPr>
              <a:t>Bad execution caused by imperfections on partial point clouds</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Grasping Individual Objects </a:t>
            </a:r>
            <a:endParaRPr lang="en-GB" dirty="0"/>
          </a:p>
        </p:txBody>
      </p:sp>
      <p:pic>
        <p:nvPicPr>
          <p:cNvPr id="16" name="Picture 15">
            <a:extLst>
              <a:ext uri="{FF2B5EF4-FFF2-40B4-BE49-F238E27FC236}">
                <a16:creationId xmlns:a16="http://schemas.microsoft.com/office/drawing/2014/main" id="{9CF80CBC-C47D-6415-2CCF-56C674C03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245" y="2495995"/>
            <a:ext cx="2905402" cy="3446431"/>
          </a:xfrm>
          <a:prstGeom prst="rect">
            <a:avLst/>
          </a:prstGeom>
        </p:spPr>
      </p:pic>
      <p:pic>
        <p:nvPicPr>
          <p:cNvPr id="17" name="Picture 16">
            <a:extLst>
              <a:ext uri="{FF2B5EF4-FFF2-40B4-BE49-F238E27FC236}">
                <a16:creationId xmlns:a16="http://schemas.microsoft.com/office/drawing/2014/main" id="{5DF0CC55-6361-73D7-7B7D-F22BEB6193B2}"/>
              </a:ext>
            </a:extLst>
          </p:cNvPr>
          <p:cNvPicPr>
            <a:picLocks noChangeAspect="1"/>
          </p:cNvPicPr>
          <p:nvPr/>
        </p:nvPicPr>
        <p:blipFill>
          <a:blip r:embed="rId4"/>
          <a:stretch>
            <a:fillRect/>
          </a:stretch>
        </p:blipFill>
        <p:spPr>
          <a:xfrm>
            <a:off x="456531" y="2630777"/>
            <a:ext cx="4618928" cy="2949526"/>
          </a:xfrm>
          <a:prstGeom prst="rect">
            <a:avLst/>
          </a:prstGeom>
        </p:spPr>
      </p:pic>
      <p:sp>
        <p:nvSpPr>
          <p:cNvPr id="2" name="Slide Number Placeholder 1">
            <a:extLst>
              <a:ext uri="{FF2B5EF4-FFF2-40B4-BE49-F238E27FC236}">
                <a16:creationId xmlns:a16="http://schemas.microsoft.com/office/drawing/2014/main" id="{94BFC65C-4B8D-598F-E0F0-C3A8C1CDB13A}"/>
              </a:ext>
            </a:extLst>
          </p:cNvPr>
          <p:cNvSpPr>
            <a:spLocks noGrp="1"/>
          </p:cNvSpPr>
          <p:nvPr>
            <p:ph type="sldNum" sz="quarter" idx="12"/>
          </p:nvPr>
        </p:nvSpPr>
        <p:spPr/>
        <p:txBody>
          <a:bodyPr/>
          <a:lstStyle/>
          <a:p>
            <a:fld id="{17CC94CD-1FE7-0C44-80F4-2964C2C99554}" type="slidenum">
              <a:rPr lang="en-US" noProof="0" smtClean="0"/>
              <a:pPr/>
              <a:t>35</a:t>
            </a:fld>
            <a:endParaRPr lang="en-US" noProof="0"/>
          </a:p>
        </p:txBody>
      </p:sp>
    </p:spTree>
    <p:extLst>
      <p:ext uri="{BB962C8B-B14F-4D97-AF65-F5344CB8AC3E}">
        <p14:creationId xmlns:p14="http://schemas.microsoft.com/office/powerpoint/2010/main" val="2825167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88361"/>
          </a:xfrm>
        </p:spPr>
        <p:txBody>
          <a:bodyPr/>
          <a:lstStyle/>
          <a:p>
            <a:r>
              <a:rPr lang="en-GB" dirty="0">
                <a:latin typeface="Arial" panose="020B0604020202020204" pitchFamily="34" charset="0"/>
                <a:cs typeface="Arial" panose="020B0604020202020204" pitchFamily="34" charset="0"/>
              </a:rPr>
              <a:t>An incomplete partial point cloud can cause a collision</a:t>
            </a:r>
            <a:endParaRPr lang="en-DE" dirty="0">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rPr>
              <a:t>Grasping Individual Objects </a:t>
            </a:r>
            <a:endParaRPr lang="en-GB" dirty="0"/>
          </a:p>
        </p:txBody>
      </p:sp>
      <p:pic>
        <p:nvPicPr>
          <p:cNvPr id="15" name="Picture 14">
            <a:extLst>
              <a:ext uri="{FF2B5EF4-FFF2-40B4-BE49-F238E27FC236}">
                <a16:creationId xmlns:a16="http://schemas.microsoft.com/office/drawing/2014/main" id="{09AEE6A5-659A-C038-D24F-4E3F42CAE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283" y="2838373"/>
            <a:ext cx="4480717" cy="3245379"/>
          </a:xfrm>
          <a:prstGeom prst="rect">
            <a:avLst/>
          </a:prstGeom>
        </p:spPr>
      </p:pic>
      <p:pic>
        <p:nvPicPr>
          <p:cNvPr id="17" name="Picture 16">
            <a:extLst>
              <a:ext uri="{FF2B5EF4-FFF2-40B4-BE49-F238E27FC236}">
                <a16:creationId xmlns:a16="http://schemas.microsoft.com/office/drawing/2014/main" id="{AA2229BC-2B5C-47B9-7667-85B709AA1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02" y="3099225"/>
            <a:ext cx="4231216" cy="2568002"/>
          </a:xfrm>
          <a:prstGeom prst="rect">
            <a:avLst/>
          </a:prstGeom>
        </p:spPr>
      </p:pic>
      <p:sp>
        <p:nvSpPr>
          <p:cNvPr id="2" name="Slide Number Placeholder 1">
            <a:extLst>
              <a:ext uri="{FF2B5EF4-FFF2-40B4-BE49-F238E27FC236}">
                <a16:creationId xmlns:a16="http://schemas.microsoft.com/office/drawing/2014/main" id="{EC35641A-9565-532F-A69F-E112B99B8EF8}"/>
              </a:ext>
            </a:extLst>
          </p:cNvPr>
          <p:cNvSpPr>
            <a:spLocks noGrp="1"/>
          </p:cNvSpPr>
          <p:nvPr>
            <p:ph type="sldNum" sz="quarter" idx="12"/>
          </p:nvPr>
        </p:nvSpPr>
        <p:spPr/>
        <p:txBody>
          <a:bodyPr/>
          <a:lstStyle/>
          <a:p>
            <a:fld id="{17CC94CD-1FE7-0C44-80F4-2964C2C99554}" type="slidenum">
              <a:rPr lang="en-US" noProof="0" smtClean="0"/>
              <a:pPr/>
              <a:t>36</a:t>
            </a:fld>
            <a:endParaRPr lang="en-US" noProof="0"/>
          </a:p>
        </p:txBody>
      </p:sp>
    </p:spTree>
    <p:extLst>
      <p:ext uri="{BB962C8B-B14F-4D97-AF65-F5344CB8AC3E}">
        <p14:creationId xmlns:p14="http://schemas.microsoft.com/office/powerpoint/2010/main" val="2250579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601538"/>
          </a:xfrm>
        </p:spPr>
        <p:txBody>
          <a:bodyPr/>
          <a:lstStyle/>
          <a:p>
            <a:r>
              <a:rPr lang="en-GB" dirty="0"/>
              <a:t>Wider grasp pose</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dirty="0"/>
              <a:t>Abdullah </a:t>
            </a:r>
            <a:r>
              <a:rPr lang="en-US" dirty="0" err="1"/>
              <a:t>Cem</a:t>
            </a:r>
            <a:r>
              <a:rPr lang="en-US" dirty="0"/>
              <a:t> </a:t>
            </a:r>
            <a:r>
              <a:rPr lang="en-US" dirty="0" err="1"/>
              <a:t>Özbay</a:t>
            </a:r>
            <a:r>
              <a:rPr lang="en-US" dirty="0"/>
              <a:t> | Master’s Thesis | Final presentation, Munich, 13 June 2023</a:t>
            </a:r>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2" name="Rectangle 2">
            <a:extLst>
              <a:ext uri="{FF2B5EF4-FFF2-40B4-BE49-F238E27FC236}">
                <a16:creationId xmlns:a16="http://schemas.microsoft.com/office/drawing/2014/main" id="{6B84334B-F42C-EFBD-A0F3-DDAF04A346F4}"/>
              </a:ext>
            </a:extLst>
          </p:cNvPr>
          <p:cNvSpPr txBox="1">
            <a:spLocks noChangeArrowheads="1"/>
          </p:cNvSpPr>
          <p:nvPr/>
        </p:nvSpPr>
        <p:spPr bwMode="auto">
          <a:xfrm>
            <a:off x="508000" y="1277228"/>
            <a:ext cx="8128000" cy="60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200" b="0">
                <a:solidFill>
                  <a:schemeClr val="tx1"/>
                </a:solidFill>
                <a:latin typeface="+mj-lt"/>
                <a:ea typeface="ＭＳ Ｐゴシック" pitchFamily="-65" charset="-128"/>
                <a:cs typeface="ＭＳ Ｐゴシック" pitchFamily="18" charset="-128"/>
              </a:defRPr>
            </a:lvl1pPr>
            <a:lvl2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GB" kern="0" dirty="0"/>
              <a:t>Evaluation on Reconstructed Point Cloud </a:t>
            </a:r>
          </a:p>
        </p:txBody>
      </p:sp>
      <p:pic>
        <p:nvPicPr>
          <p:cNvPr id="17" name="Picture 16">
            <a:extLst>
              <a:ext uri="{FF2B5EF4-FFF2-40B4-BE49-F238E27FC236}">
                <a16:creationId xmlns:a16="http://schemas.microsoft.com/office/drawing/2014/main" id="{B401E107-DF25-D027-4D66-87845FA5E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686" y="2587952"/>
            <a:ext cx="4295373" cy="3169751"/>
          </a:xfrm>
          <a:prstGeom prst="rect">
            <a:avLst/>
          </a:prstGeom>
        </p:spPr>
      </p:pic>
      <p:sp>
        <p:nvSpPr>
          <p:cNvPr id="12" name="Slide Number Placeholder 11">
            <a:extLst>
              <a:ext uri="{FF2B5EF4-FFF2-40B4-BE49-F238E27FC236}">
                <a16:creationId xmlns:a16="http://schemas.microsoft.com/office/drawing/2014/main" id="{C02A6E94-A5C3-89FD-6CFA-4632C0BA065D}"/>
              </a:ext>
            </a:extLst>
          </p:cNvPr>
          <p:cNvSpPr>
            <a:spLocks noGrp="1"/>
          </p:cNvSpPr>
          <p:nvPr>
            <p:ph type="sldNum" sz="quarter" idx="12"/>
          </p:nvPr>
        </p:nvSpPr>
        <p:spPr/>
        <p:txBody>
          <a:bodyPr/>
          <a:lstStyle/>
          <a:p>
            <a:fld id="{17CC94CD-1FE7-0C44-80F4-2964C2C99554}" type="slidenum">
              <a:rPr lang="en-US" noProof="0" smtClean="0"/>
              <a:pPr/>
              <a:t>37</a:t>
            </a:fld>
            <a:endParaRPr lang="en-US" noProof="0"/>
          </a:p>
        </p:txBody>
      </p:sp>
      <p:sp>
        <p:nvSpPr>
          <p:cNvPr id="13" name="Oval 12">
            <a:extLst>
              <a:ext uri="{FF2B5EF4-FFF2-40B4-BE49-F238E27FC236}">
                <a16:creationId xmlns:a16="http://schemas.microsoft.com/office/drawing/2014/main" id="{F8F5D584-6DB2-9236-38ED-AF708CC9E81D}"/>
              </a:ext>
            </a:extLst>
          </p:cNvPr>
          <p:cNvSpPr/>
          <p:nvPr/>
        </p:nvSpPr>
        <p:spPr bwMode="auto">
          <a:xfrm>
            <a:off x="4183111" y="4699500"/>
            <a:ext cx="272525" cy="30480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latin typeface="Arial" pitchFamily="34" charset="0"/>
            </a:endParaRPr>
          </a:p>
        </p:txBody>
      </p:sp>
      <p:cxnSp>
        <p:nvCxnSpPr>
          <p:cNvPr id="20" name="Straight Arrow Connector 19">
            <a:extLst>
              <a:ext uri="{FF2B5EF4-FFF2-40B4-BE49-F238E27FC236}">
                <a16:creationId xmlns:a16="http://schemas.microsoft.com/office/drawing/2014/main" id="{6F06DD04-BBA3-EEEB-8A4F-5F00061CD19F}"/>
              </a:ext>
            </a:extLst>
          </p:cNvPr>
          <p:cNvCxnSpPr>
            <a:cxnSpLocks/>
          </p:cNvCxnSpPr>
          <p:nvPr/>
        </p:nvCxnSpPr>
        <p:spPr bwMode="auto">
          <a:xfrm>
            <a:off x="3175052" y="5573109"/>
            <a:ext cx="1236371" cy="0"/>
          </a:xfrm>
          <a:prstGeom prst="straightConnector1">
            <a:avLst/>
          </a:prstGeom>
          <a:solidFill>
            <a:schemeClr val="accent1"/>
          </a:solidFill>
          <a:ln w="41275" cap="flat" cmpd="sng" algn="ctr">
            <a:solidFill>
              <a:schemeClr val="bg2"/>
            </a:solidFill>
            <a:prstDash val="solid"/>
            <a:round/>
            <a:headEnd type="triangle"/>
            <a:tailEnd type="triangle"/>
          </a:ln>
          <a:effectLst/>
        </p:spPr>
      </p:cxnSp>
      <p:cxnSp>
        <p:nvCxnSpPr>
          <p:cNvPr id="22" name="Straight Arrow Connector 21">
            <a:extLst>
              <a:ext uri="{FF2B5EF4-FFF2-40B4-BE49-F238E27FC236}">
                <a16:creationId xmlns:a16="http://schemas.microsoft.com/office/drawing/2014/main" id="{A7749AB2-A10D-A135-4972-93F3F7713993}"/>
              </a:ext>
            </a:extLst>
          </p:cNvPr>
          <p:cNvCxnSpPr>
            <a:cxnSpLocks/>
          </p:cNvCxnSpPr>
          <p:nvPr/>
        </p:nvCxnSpPr>
        <p:spPr bwMode="auto">
          <a:xfrm>
            <a:off x="4319373" y="5573109"/>
            <a:ext cx="1236371" cy="0"/>
          </a:xfrm>
          <a:prstGeom prst="straightConnector1">
            <a:avLst/>
          </a:prstGeom>
          <a:solidFill>
            <a:schemeClr val="accent1"/>
          </a:solidFill>
          <a:ln w="41275" cap="flat" cmpd="sng" algn="ctr">
            <a:solidFill>
              <a:schemeClr val="bg2"/>
            </a:solidFill>
            <a:prstDash val="solid"/>
            <a:round/>
            <a:headEnd type="triangle"/>
            <a:tailEnd type="triangle"/>
          </a:ln>
          <a:effectLst/>
        </p:spPr>
      </p:cxnSp>
    </p:spTree>
    <p:extLst>
      <p:ext uri="{BB962C8B-B14F-4D97-AF65-F5344CB8AC3E}">
        <p14:creationId xmlns:p14="http://schemas.microsoft.com/office/powerpoint/2010/main" val="1087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46500"/>
            <a:ext cx="8128000" cy="3633803"/>
          </a:xfrm>
        </p:spPr>
        <p:txBody>
          <a:bodyPr/>
          <a:lstStyle/>
          <a:p>
            <a:r>
              <a:rPr lang="en-GB" dirty="0">
                <a:latin typeface="+mj-lt"/>
              </a:rPr>
              <a:t>The method is very promising in finding suitable 6-DOF grasp poses</a:t>
            </a:r>
          </a:p>
          <a:p>
            <a:r>
              <a:rPr lang="en-GB" dirty="0">
                <a:latin typeface="+mj-lt"/>
              </a:rPr>
              <a:t>The grasp score represents the grasp quality in terms of surface similarity</a:t>
            </a:r>
          </a:p>
          <a:p>
            <a:r>
              <a:rPr lang="en-GB" dirty="0">
                <a:latin typeface="+mj-lt"/>
              </a:rPr>
              <a:t>Colliding poses can be detected and eliminated</a:t>
            </a:r>
          </a:p>
          <a:p>
            <a:r>
              <a:rPr lang="en-GB" dirty="0">
                <a:latin typeface="+mj-lt"/>
              </a:rPr>
              <a:t>Complete and accurate point clouds </a:t>
            </a:r>
            <a:r>
              <a:rPr lang="en-GB" dirty="0">
                <a:latin typeface="+mj-lt"/>
                <a:sym typeface="Wingdings" pitchFamily="2" charset="2"/>
              </a:rPr>
              <a:t> </a:t>
            </a:r>
            <a:r>
              <a:rPr lang="en-GB" dirty="0">
                <a:latin typeface="+mj-lt"/>
              </a:rPr>
              <a:t>feasible high-scoring grasp poses</a:t>
            </a:r>
          </a:p>
          <a:p>
            <a:r>
              <a:rPr lang="en-DE" dirty="0">
                <a:latin typeface="+mj-lt"/>
              </a:rPr>
              <a:t>Generalized method</a:t>
            </a:r>
          </a:p>
          <a:p>
            <a:pPr marL="0" indent="0">
              <a:buNone/>
            </a:pPr>
            <a:endParaRPr lang="en-DE" dirty="0">
              <a:latin typeface="+mj-lt"/>
            </a:endParaRPr>
          </a:p>
          <a:p>
            <a:endParaRPr lang="en-DE" dirty="0">
              <a:latin typeface="+mj-lt"/>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latin typeface="Arial" panose="020B0604020202020204" pitchFamily="34" charset="0"/>
                <a:cs typeface="Arial" panose="020B0604020202020204" pitchFamily="34" charset="0"/>
              </a:rPr>
              <a:t>Discussion </a:t>
            </a:r>
            <a:br>
              <a:rPr lang="en-GB" dirty="0">
                <a:latin typeface="Arial" panose="020B0604020202020204" pitchFamily="34" charset="0"/>
                <a:cs typeface="Arial" panose="020B0604020202020204" pitchFamily="34" charset="0"/>
              </a:rPr>
            </a:br>
            <a:endParaRPr lang="en-GB"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1B5644-B195-8E99-422C-3F0B4205D1AC}"/>
              </a:ext>
            </a:extLst>
          </p:cNvPr>
          <p:cNvSpPr>
            <a:spLocks noGrp="1"/>
          </p:cNvSpPr>
          <p:nvPr>
            <p:ph type="sldNum" sz="quarter" idx="12"/>
          </p:nvPr>
        </p:nvSpPr>
        <p:spPr/>
        <p:txBody>
          <a:bodyPr/>
          <a:lstStyle/>
          <a:p>
            <a:fld id="{17CC94CD-1FE7-0C44-80F4-2964C2C99554}" type="slidenum">
              <a:rPr lang="en-US" noProof="0" smtClean="0"/>
              <a:pPr/>
              <a:t>38</a:t>
            </a:fld>
            <a:endParaRPr lang="en-US" noProof="0"/>
          </a:p>
        </p:txBody>
      </p:sp>
    </p:spTree>
    <p:extLst>
      <p:ext uri="{BB962C8B-B14F-4D97-AF65-F5344CB8AC3E}">
        <p14:creationId xmlns:p14="http://schemas.microsoft.com/office/powerpoint/2010/main" val="308962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46500"/>
            <a:ext cx="8128000" cy="3633803"/>
          </a:xfrm>
        </p:spPr>
        <p:txBody>
          <a:bodyPr/>
          <a:lstStyle/>
          <a:p>
            <a:r>
              <a:rPr lang="en-GB" dirty="0">
                <a:latin typeface="+mj-lt"/>
              </a:rPr>
              <a:t>Incompleteness in the partial point clouds result in finding high-scoring grasping poses that are not feasible</a:t>
            </a:r>
          </a:p>
          <a:p>
            <a:r>
              <a:rPr lang="en-GB" dirty="0">
                <a:latin typeface="+mj-lt"/>
              </a:rPr>
              <a:t>I</a:t>
            </a:r>
            <a:r>
              <a:rPr lang="en-GB" dirty="0">
                <a:effectLst/>
                <a:latin typeface="+mj-lt"/>
              </a:rPr>
              <a:t>mperfections in the robot implementation, camera measurement variations, and environmental uncertainties </a:t>
            </a:r>
            <a:r>
              <a:rPr lang="en-GB" dirty="0">
                <a:effectLst/>
                <a:latin typeface="+mj-lt"/>
                <a:sym typeface="Wingdings" pitchFamily="2" charset="2"/>
              </a:rPr>
              <a:t></a:t>
            </a:r>
            <a:r>
              <a:rPr lang="en-GB" dirty="0">
                <a:effectLst/>
                <a:latin typeface="+mj-lt"/>
              </a:rPr>
              <a:t> accumulated errors</a:t>
            </a:r>
            <a:endParaRPr lang="en-GB" dirty="0">
              <a:latin typeface="+mj-lt"/>
            </a:endParaRPr>
          </a:p>
          <a:p>
            <a:endParaRPr lang="en-GB" dirty="0">
              <a:latin typeface="+mj-lt"/>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r>
              <a:rPr lang="en-GB" dirty="0">
                <a:effectLst/>
                <a:latin typeface="Arial" panose="020B0604020202020204" pitchFamily="34" charset="0"/>
                <a:cs typeface="Arial" panose="020B0604020202020204" pitchFamily="34" charset="0"/>
              </a:rPr>
              <a:t>Discussion </a:t>
            </a:r>
            <a:br>
              <a:rPr lang="en-GB" dirty="0">
                <a:latin typeface="Arial" panose="020B0604020202020204" pitchFamily="34" charset="0"/>
                <a:cs typeface="Arial" panose="020B0604020202020204" pitchFamily="34" charset="0"/>
              </a:rPr>
            </a:br>
            <a:endParaRPr lang="en-GB"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1B5644-B195-8E99-422C-3F0B4205D1AC}"/>
              </a:ext>
            </a:extLst>
          </p:cNvPr>
          <p:cNvSpPr>
            <a:spLocks noGrp="1"/>
          </p:cNvSpPr>
          <p:nvPr>
            <p:ph type="sldNum" sz="quarter" idx="12"/>
          </p:nvPr>
        </p:nvSpPr>
        <p:spPr/>
        <p:txBody>
          <a:bodyPr/>
          <a:lstStyle/>
          <a:p>
            <a:fld id="{17CC94CD-1FE7-0C44-80F4-2964C2C99554}" type="slidenum">
              <a:rPr lang="en-US" noProof="0" smtClean="0"/>
              <a:pPr/>
              <a:t>39</a:t>
            </a:fld>
            <a:endParaRPr lang="en-US" noProof="0"/>
          </a:p>
        </p:txBody>
      </p:sp>
    </p:spTree>
    <p:extLst>
      <p:ext uri="{BB962C8B-B14F-4D97-AF65-F5344CB8AC3E}">
        <p14:creationId xmlns:p14="http://schemas.microsoft.com/office/powerpoint/2010/main" val="9032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035056"/>
          </a:xfrm>
        </p:spPr>
        <p:txBody>
          <a:bodyPr/>
          <a:lstStyle/>
          <a:p>
            <a:r>
              <a:rPr lang="tr-TR" dirty="0" err="1">
                <a:effectLst/>
                <a:ea typeface="Calibri" panose="020F0502020204030204" pitchFamily="34" charset="0"/>
                <a:cs typeface="Times New Roman" panose="02020603050405020304" pitchFamily="18" charset="0"/>
              </a:rPr>
              <a:t>State</a:t>
            </a:r>
            <a:r>
              <a:rPr lang="tr-TR" dirty="0">
                <a:effectLst/>
                <a:ea typeface="Calibri" panose="020F0502020204030204" pitchFamily="34" charset="0"/>
                <a:cs typeface="Times New Roman" panose="02020603050405020304" pitchFamily="18" charset="0"/>
              </a:rPr>
              <a:t> of </a:t>
            </a:r>
            <a:r>
              <a:rPr lang="tr-TR" dirty="0" err="1">
                <a:effectLst/>
                <a:ea typeface="Calibri" panose="020F0502020204030204" pitchFamily="34" charset="0"/>
                <a:cs typeface="Times New Roman" panose="02020603050405020304" pitchFamily="18" charset="0"/>
              </a:rPr>
              <a:t>the</a:t>
            </a:r>
            <a:r>
              <a:rPr lang="tr-TR" dirty="0">
                <a:effectLst/>
                <a:ea typeface="Calibri" panose="020F0502020204030204" pitchFamily="34" charset="0"/>
                <a:cs typeface="Times New Roman" panose="02020603050405020304" pitchFamily="18" charset="0"/>
              </a:rPr>
              <a:t> art </a:t>
            </a:r>
            <a:r>
              <a:rPr lang="tr-TR" dirty="0" err="1">
                <a:effectLst/>
                <a:ea typeface="Calibri" panose="020F0502020204030204" pitchFamily="34" charset="0"/>
                <a:cs typeface="Times New Roman" panose="02020603050405020304" pitchFamily="18" charset="0"/>
              </a:rPr>
              <a:t>methods</a:t>
            </a:r>
            <a:r>
              <a:rPr lang="tr-TR" dirty="0">
                <a:effectLst/>
                <a:ea typeface="Calibri" panose="020F0502020204030204" pitchFamily="34" charset="0"/>
                <a:cs typeface="Times New Roman" panose="02020603050405020304" pitchFamily="18" charset="0"/>
              </a:rPr>
              <a:t>:</a:t>
            </a:r>
          </a:p>
          <a:p>
            <a:pPr lvl="1"/>
            <a:r>
              <a:rPr lang="tr-TR" dirty="0" err="1">
                <a:effectLst/>
                <a:ea typeface="Calibri" panose="020F0502020204030204" pitchFamily="34" charset="0"/>
                <a:cs typeface="Times New Roman" panose="02020603050405020304" pitchFamily="18" charset="0"/>
              </a:rPr>
              <a:t>Analytical</a:t>
            </a:r>
            <a:r>
              <a:rPr lang="tr-TR" dirty="0">
                <a:effectLst/>
                <a:ea typeface="Calibri" panose="020F0502020204030204" pitchFamily="34" charset="0"/>
                <a:cs typeface="Times New Roman" panose="02020603050405020304" pitchFamily="18" charset="0"/>
              </a:rPr>
              <a:t> </a:t>
            </a:r>
            <a:r>
              <a:rPr lang="tr-TR" dirty="0" err="1">
                <a:effectLst/>
                <a:ea typeface="Calibri" panose="020F0502020204030204" pitchFamily="34" charset="0"/>
                <a:cs typeface="Times New Roman" panose="02020603050405020304" pitchFamily="18" charset="0"/>
              </a:rPr>
              <a:t>Methods</a:t>
            </a:r>
            <a:endParaRPr lang="tr-TR" dirty="0">
              <a:effectLst/>
              <a:ea typeface="Calibri" panose="020F0502020204030204" pitchFamily="34" charset="0"/>
              <a:cs typeface="Times New Roman" panose="02020603050405020304" pitchFamily="18" charset="0"/>
            </a:endParaRPr>
          </a:p>
          <a:p>
            <a:pPr lvl="1"/>
            <a:r>
              <a:rPr lang="tr-TR" dirty="0">
                <a:ea typeface="Calibri" panose="020F0502020204030204" pitchFamily="34" charset="0"/>
                <a:cs typeface="Times New Roman" panose="02020603050405020304" pitchFamily="18" charset="0"/>
              </a:rPr>
              <a:t>Data-</a:t>
            </a:r>
            <a:r>
              <a:rPr lang="tr-TR" dirty="0" err="1">
                <a:ea typeface="Calibri" panose="020F0502020204030204" pitchFamily="34" charset="0"/>
                <a:cs typeface="Times New Roman" panose="02020603050405020304" pitchFamily="18" charset="0"/>
              </a:rPr>
              <a:t>Driven</a:t>
            </a:r>
            <a:r>
              <a:rPr lang="tr-TR" dirty="0">
                <a:ea typeface="Calibri" panose="020F0502020204030204" pitchFamily="34" charset="0"/>
                <a:cs typeface="Times New Roman" panose="02020603050405020304" pitchFamily="18" charset="0"/>
              </a:rPr>
              <a:t> </a:t>
            </a:r>
            <a:r>
              <a:rPr lang="tr-TR" dirty="0" err="1">
                <a:ea typeface="Calibri" panose="020F0502020204030204" pitchFamily="34" charset="0"/>
                <a:cs typeface="Times New Roman" panose="02020603050405020304" pitchFamily="18" charset="0"/>
              </a:rPr>
              <a:t>Methods</a:t>
            </a:r>
            <a:endParaRPr lang="tr-TR" dirty="0">
              <a:ea typeface="Calibri" panose="020F0502020204030204" pitchFamily="34" charset="0"/>
              <a:cs typeface="Times New Roman" panose="02020603050405020304" pitchFamily="18" charset="0"/>
            </a:endParaRPr>
          </a:p>
          <a:p>
            <a:pPr lvl="1"/>
            <a:endParaRPr lang="tr-TR" dirty="0">
              <a:effectLst/>
              <a:ea typeface="Calibri" panose="020F0502020204030204" pitchFamily="34" charset="0"/>
              <a:cs typeface="Times New Roman" panose="02020603050405020304" pitchFamily="18" charset="0"/>
            </a:endParaRPr>
          </a:p>
          <a:p>
            <a:pPr lvl="1"/>
            <a:endParaRPr lang="en-GB" dirty="0"/>
          </a:p>
          <a:p>
            <a:pPr lvl="1"/>
            <a:endParaRPr lang="en-DE" dirty="0">
              <a:effectLst/>
              <a:ea typeface="Calibri" panose="020F0502020204030204" pitchFamily="34" charset="0"/>
              <a:cs typeface="Times New Roman" panose="02020603050405020304" pitchFamily="18" charset="0"/>
            </a:endParaRPr>
          </a:p>
          <a:p>
            <a:pPr lvl="1"/>
            <a:endParaRPr lang="en-DE" dirty="0">
              <a:effectLst/>
            </a:endParaRPr>
          </a:p>
          <a:p>
            <a:pPr lvl="1"/>
            <a:endParaRPr lang="en-DE" dirty="0">
              <a:effectLst/>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de-DE" sz="3200" dirty="0" err="1"/>
              <a:t>Introduction</a:t>
            </a:r>
            <a:endParaRPr lang="en-US" dirty="0">
              <a:latin typeface="Arial" charset="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2ADD852A-2631-2C6A-F8FD-13C7C824CB7F}"/>
              </a:ext>
            </a:extLst>
          </p:cNvPr>
          <p:cNvSpPr>
            <a:spLocks noGrp="1"/>
          </p:cNvSpPr>
          <p:nvPr>
            <p:ph type="sldNum" sz="quarter" idx="12"/>
          </p:nvPr>
        </p:nvSpPr>
        <p:spPr/>
        <p:txBody>
          <a:bodyPr/>
          <a:lstStyle/>
          <a:p>
            <a:fld id="{17CC94CD-1FE7-0C44-80F4-2964C2C99554}" type="slidenum">
              <a:rPr lang="en-US" noProof="0" smtClean="0"/>
              <a:pPr/>
              <a:t>4</a:t>
            </a:fld>
            <a:endParaRPr lang="en-US" noProof="0"/>
          </a:p>
        </p:txBody>
      </p:sp>
    </p:spTree>
    <p:extLst>
      <p:ext uri="{BB962C8B-B14F-4D97-AF65-F5344CB8AC3E}">
        <p14:creationId xmlns:p14="http://schemas.microsoft.com/office/powerpoint/2010/main" val="3906196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035056"/>
          </a:xfrm>
        </p:spPr>
        <p:txBody>
          <a:bodyPr/>
          <a:lstStyle/>
          <a:p>
            <a:r>
              <a:rPr lang="en-GB" dirty="0"/>
              <a:t>No  training, no prior knowledge and the 3D model of objects is unknown</a:t>
            </a:r>
          </a:p>
          <a:p>
            <a:r>
              <a:rPr lang="en-GB" dirty="0"/>
              <a:t>No computational, time and </a:t>
            </a:r>
            <a:r>
              <a:rPr lang="en-GB" dirty="0" err="1"/>
              <a:t>labor</a:t>
            </a:r>
            <a:r>
              <a:rPr lang="en-GB" dirty="0"/>
              <a:t> costs for dataset creation and training</a:t>
            </a:r>
          </a:p>
          <a:p>
            <a:r>
              <a:rPr lang="en-GB" dirty="0"/>
              <a:t>Based only on surface normal and gripper finger shape</a:t>
            </a:r>
          </a:p>
          <a:p>
            <a:r>
              <a:rPr lang="en-GB" dirty="0"/>
              <a:t>Accurately detects surface similarities between objects and the gripper finger</a:t>
            </a:r>
          </a:p>
          <a:p>
            <a:r>
              <a:rPr lang="en-GB" dirty="0" err="1"/>
              <a:t>Perfoms</a:t>
            </a:r>
            <a:r>
              <a:rPr lang="en-GB" dirty="0"/>
              <a:t> well on accurate partial point clouds and reconstructed point clouds independent of the shape of the object</a:t>
            </a:r>
          </a:p>
          <a:p>
            <a:pPr marL="0" indent="0">
              <a:buNone/>
            </a:pPr>
            <a:endParaRPr lang="en-DE" dirty="0"/>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GB" dirty="0">
                <a:latin typeface="Arial" panose="020B0604020202020204" pitchFamily="34" charset="0"/>
                <a:ea typeface="ＭＳ Ｐゴシック" charset="0"/>
                <a:cs typeface="Arial" panose="020B0604020202020204" pitchFamily="34" charset="0"/>
              </a:rPr>
              <a:t>Conclusion</a:t>
            </a:r>
            <a:endParaRPr lang="en-US" dirty="0">
              <a:latin typeface="Arial" panose="020B0604020202020204" pitchFamily="34" charset="0"/>
              <a:ea typeface="ＭＳ Ｐゴシック" charset="0"/>
              <a:cs typeface="Arial" panose="020B0604020202020204" pitchFamily="34" charset="0"/>
            </a:endParaRPr>
          </a:p>
        </p:txBody>
      </p:sp>
      <p:sp>
        <p:nvSpPr>
          <p:cNvPr id="2" name="Slide Number Placeholder 1">
            <a:extLst>
              <a:ext uri="{FF2B5EF4-FFF2-40B4-BE49-F238E27FC236}">
                <a16:creationId xmlns:a16="http://schemas.microsoft.com/office/drawing/2014/main" id="{0A1F668F-1D81-6351-1471-9AB8490BA6F2}"/>
              </a:ext>
            </a:extLst>
          </p:cNvPr>
          <p:cNvSpPr>
            <a:spLocks noGrp="1"/>
          </p:cNvSpPr>
          <p:nvPr>
            <p:ph type="sldNum" sz="quarter" idx="12"/>
          </p:nvPr>
        </p:nvSpPr>
        <p:spPr/>
        <p:txBody>
          <a:bodyPr/>
          <a:lstStyle/>
          <a:p>
            <a:fld id="{17CC94CD-1FE7-0C44-80F4-2964C2C99554}" type="slidenum">
              <a:rPr lang="en-US" noProof="0" smtClean="0"/>
              <a:pPr/>
              <a:t>40</a:t>
            </a:fld>
            <a:endParaRPr lang="en-US" noProof="0"/>
          </a:p>
        </p:txBody>
      </p:sp>
    </p:spTree>
    <p:extLst>
      <p:ext uri="{BB962C8B-B14F-4D97-AF65-F5344CB8AC3E}">
        <p14:creationId xmlns:p14="http://schemas.microsoft.com/office/powerpoint/2010/main" val="914590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035056"/>
          </a:xfrm>
        </p:spPr>
        <p:txBody>
          <a:bodyPr/>
          <a:lstStyle/>
          <a:p>
            <a:r>
              <a:rPr lang="en-GB" dirty="0"/>
              <a:t>W</a:t>
            </a:r>
            <a:r>
              <a:rPr lang="en-DE" dirty="0"/>
              <a:t>ork on reconstructed point clouds</a:t>
            </a:r>
          </a:p>
          <a:p>
            <a:r>
              <a:rPr lang="en-GB" dirty="0"/>
              <a:t>Combine with object segmentation</a:t>
            </a:r>
            <a:endParaRPr lang="en-DE" dirty="0"/>
          </a:p>
          <a:p>
            <a:r>
              <a:rPr lang="en-GB" dirty="0"/>
              <a:t>T</a:t>
            </a:r>
            <a:r>
              <a:rPr lang="en-DE" dirty="0"/>
              <a:t>ask-oriented grasping</a:t>
            </a:r>
          </a:p>
          <a:p>
            <a:endParaRPr lang="en-DE" dirty="0"/>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en-GB" dirty="0">
                <a:latin typeface="Arial" panose="020B0604020202020204" pitchFamily="34" charset="0"/>
                <a:ea typeface="ＭＳ Ｐゴシック" charset="0"/>
                <a:cs typeface="Arial" panose="020B0604020202020204" pitchFamily="34" charset="0"/>
              </a:rPr>
              <a:t>Future Work</a:t>
            </a:r>
            <a:endParaRPr lang="en-US" dirty="0">
              <a:latin typeface="Arial" panose="020B0604020202020204" pitchFamily="34" charset="0"/>
              <a:ea typeface="ＭＳ Ｐゴシック" charset="0"/>
              <a:cs typeface="Arial" panose="020B0604020202020204" pitchFamily="34" charset="0"/>
            </a:endParaRPr>
          </a:p>
        </p:txBody>
      </p:sp>
      <p:sp>
        <p:nvSpPr>
          <p:cNvPr id="2" name="Slide Number Placeholder 1">
            <a:extLst>
              <a:ext uri="{FF2B5EF4-FFF2-40B4-BE49-F238E27FC236}">
                <a16:creationId xmlns:a16="http://schemas.microsoft.com/office/drawing/2014/main" id="{6D2454E6-9F3B-B212-0EA2-FB325E633120}"/>
              </a:ext>
            </a:extLst>
          </p:cNvPr>
          <p:cNvSpPr>
            <a:spLocks noGrp="1"/>
          </p:cNvSpPr>
          <p:nvPr>
            <p:ph type="sldNum" sz="quarter" idx="12"/>
          </p:nvPr>
        </p:nvSpPr>
        <p:spPr/>
        <p:txBody>
          <a:bodyPr/>
          <a:lstStyle/>
          <a:p>
            <a:fld id="{17CC94CD-1FE7-0C44-80F4-2964C2C99554}" type="slidenum">
              <a:rPr lang="en-US" noProof="0" smtClean="0"/>
              <a:pPr/>
              <a:t>41</a:t>
            </a:fld>
            <a:endParaRPr lang="en-US" noProof="0"/>
          </a:p>
        </p:txBody>
      </p:sp>
    </p:spTree>
    <p:extLst>
      <p:ext uri="{BB962C8B-B14F-4D97-AF65-F5344CB8AC3E}">
        <p14:creationId xmlns:p14="http://schemas.microsoft.com/office/powerpoint/2010/main" val="3667004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sp>
        <p:nvSpPr>
          <p:cNvPr id="5" name="Titel 2">
            <a:extLst>
              <a:ext uri="{FF2B5EF4-FFF2-40B4-BE49-F238E27FC236}">
                <a16:creationId xmlns:a16="http://schemas.microsoft.com/office/drawing/2014/main" id="{5EA51F33-E89F-D043-518C-508F97CD2E5D}"/>
              </a:ext>
            </a:extLst>
          </p:cNvPr>
          <p:cNvSpPr txBox="1">
            <a:spLocks/>
          </p:cNvSpPr>
          <p:nvPr/>
        </p:nvSpPr>
        <p:spPr bwMode="auto">
          <a:xfrm>
            <a:off x="1029947" y="2281331"/>
            <a:ext cx="7084105" cy="263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200" b="0">
                <a:solidFill>
                  <a:schemeClr val="tx1"/>
                </a:solidFill>
                <a:latin typeface="+mj-lt"/>
                <a:ea typeface="ＭＳ Ｐゴシック" pitchFamily="-65" charset="-128"/>
                <a:cs typeface="ＭＳ Ｐゴシック" pitchFamily="18" charset="-128"/>
              </a:defRPr>
            </a:lvl1pPr>
            <a:lvl2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pPr algn="ctr">
              <a:defRPr/>
            </a:pPr>
            <a:r>
              <a:rPr lang="de-DE" kern="0" dirty="0" err="1"/>
              <a:t>Thank</a:t>
            </a:r>
            <a:r>
              <a:rPr lang="de-DE" kern="0" dirty="0"/>
              <a:t> </a:t>
            </a:r>
            <a:r>
              <a:rPr lang="de-DE" kern="0" dirty="0" err="1"/>
              <a:t>you</a:t>
            </a:r>
            <a:r>
              <a:rPr lang="de-DE" kern="0" dirty="0"/>
              <a:t> </a:t>
            </a:r>
            <a:r>
              <a:rPr lang="de-DE" kern="0" dirty="0" err="1"/>
              <a:t>for</a:t>
            </a:r>
            <a:r>
              <a:rPr lang="de-DE" kern="0" dirty="0"/>
              <a:t> </a:t>
            </a:r>
            <a:r>
              <a:rPr lang="de-DE" kern="0" dirty="0" err="1"/>
              <a:t>listening</a:t>
            </a:r>
            <a:r>
              <a:rPr lang="de-DE" kern="0" dirty="0"/>
              <a:t> and </a:t>
            </a:r>
            <a:r>
              <a:rPr lang="en-GB" kern="0" dirty="0"/>
              <a:t>I'll be glad to answer any questions you might have</a:t>
            </a:r>
            <a:endParaRPr lang="de-DE" kern="0" dirty="0"/>
          </a:p>
        </p:txBody>
      </p:sp>
      <p:sp>
        <p:nvSpPr>
          <p:cNvPr id="2" name="Slide Number Placeholder 1">
            <a:extLst>
              <a:ext uri="{FF2B5EF4-FFF2-40B4-BE49-F238E27FC236}">
                <a16:creationId xmlns:a16="http://schemas.microsoft.com/office/drawing/2014/main" id="{4402A6C4-DE14-1EBD-8461-91A4932773C8}"/>
              </a:ext>
            </a:extLst>
          </p:cNvPr>
          <p:cNvSpPr>
            <a:spLocks noGrp="1"/>
          </p:cNvSpPr>
          <p:nvPr>
            <p:ph type="sldNum" sz="quarter" idx="12"/>
          </p:nvPr>
        </p:nvSpPr>
        <p:spPr/>
        <p:txBody>
          <a:bodyPr/>
          <a:lstStyle/>
          <a:p>
            <a:fld id="{17CC94CD-1FE7-0C44-80F4-2964C2C99554}" type="slidenum">
              <a:rPr lang="en-US" noProof="0" smtClean="0"/>
              <a:pPr/>
              <a:t>42</a:t>
            </a:fld>
            <a:endParaRPr lang="en-US" noProof="0"/>
          </a:p>
        </p:txBody>
      </p:sp>
    </p:spTree>
    <p:extLst>
      <p:ext uri="{BB962C8B-B14F-4D97-AF65-F5344CB8AC3E}">
        <p14:creationId xmlns:p14="http://schemas.microsoft.com/office/powerpoint/2010/main" val="510205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3F3C-19DE-D461-23ED-EADC0EA8B81F}"/>
              </a:ext>
            </a:extLst>
          </p:cNvPr>
          <p:cNvSpPr>
            <a:spLocks noGrp="1"/>
          </p:cNvSpPr>
          <p:nvPr>
            <p:ph type="title"/>
          </p:nvPr>
        </p:nvSpPr>
        <p:spPr/>
        <p:txBody>
          <a:bodyPr/>
          <a:lstStyle/>
          <a:p>
            <a:r>
              <a:rPr lang="en-GB" dirty="0">
                <a:effectLst/>
                <a:latin typeface="Arial" panose="020B0604020202020204" pitchFamily="34" charset="0"/>
                <a:cs typeface="Arial" panose="020B0604020202020204" pitchFamily="34" charset="0"/>
              </a:rPr>
              <a:t>Bibliography </a:t>
            </a:r>
            <a:br>
              <a:rPr lang="en-GB" dirty="0"/>
            </a:br>
            <a:endParaRPr lang="en-DE" dirty="0"/>
          </a:p>
        </p:txBody>
      </p:sp>
      <p:sp>
        <p:nvSpPr>
          <p:cNvPr id="3" name="Content Placeholder 2">
            <a:extLst>
              <a:ext uri="{FF2B5EF4-FFF2-40B4-BE49-F238E27FC236}">
                <a16:creationId xmlns:a16="http://schemas.microsoft.com/office/drawing/2014/main" id="{86B1A808-3C19-21DF-E0E4-52EF4ECC70EF}"/>
              </a:ext>
            </a:extLst>
          </p:cNvPr>
          <p:cNvSpPr>
            <a:spLocks noGrp="1"/>
          </p:cNvSpPr>
          <p:nvPr>
            <p:ph idx="1"/>
          </p:nvPr>
        </p:nvSpPr>
        <p:spPr/>
        <p:txBody>
          <a:bodyPr/>
          <a:lstStyle/>
          <a:p>
            <a:r>
              <a:rPr lang="en-GB" sz="1150" dirty="0">
                <a:effectLst/>
                <a:latin typeface="Arial" panose="020B0604020202020204" pitchFamily="34" charset="0"/>
                <a:cs typeface="Arial" panose="020B0604020202020204" pitchFamily="34" charset="0"/>
              </a:rPr>
              <a:t>[1] Anthony </a:t>
            </a:r>
            <a:r>
              <a:rPr lang="en-GB" sz="1150" dirty="0" err="1">
                <a:effectLst/>
                <a:latin typeface="Arial" panose="020B0604020202020204" pitchFamily="34" charset="0"/>
                <a:cs typeface="Arial" panose="020B0604020202020204" pitchFamily="34" charset="0"/>
              </a:rPr>
              <a:t>Simeonov</a:t>
            </a:r>
            <a:r>
              <a:rPr lang="en-GB" sz="1150" dirty="0">
                <a:effectLst/>
                <a:latin typeface="Arial" panose="020B0604020202020204" pitchFamily="34" charset="0"/>
                <a:cs typeface="Arial" panose="020B0604020202020204" pitchFamily="34" charset="0"/>
              </a:rPr>
              <a:t>, </a:t>
            </a:r>
            <a:r>
              <a:rPr lang="en-GB" sz="1150" dirty="0" err="1">
                <a:effectLst/>
                <a:latin typeface="Arial" panose="020B0604020202020204" pitchFamily="34" charset="0"/>
                <a:cs typeface="Arial" panose="020B0604020202020204" pitchFamily="34" charset="0"/>
              </a:rPr>
              <a:t>Yilun</a:t>
            </a:r>
            <a:r>
              <a:rPr lang="en-GB" sz="1150" dirty="0">
                <a:effectLst/>
                <a:latin typeface="Arial" panose="020B0604020202020204" pitchFamily="34" charset="0"/>
                <a:cs typeface="Arial" panose="020B0604020202020204" pitchFamily="34" charset="0"/>
              </a:rPr>
              <a:t> Du, Andrea </a:t>
            </a:r>
            <a:r>
              <a:rPr lang="en-GB" sz="1150" dirty="0" err="1">
                <a:effectLst/>
                <a:latin typeface="Arial" panose="020B0604020202020204" pitchFamily="34" charset="0"/>
                <a:cs typeface="Arial" panose="020B0604020202020204" pitchFamily="34" charset="0"/>
              </a:rPr>
              <a:t>Tagliasacchi</a:t>
            </a:r>
            <a:r>
              <a:rPr lang="en-GB" sz="1150" dirty="0">
                <a:effectLst/>
                <a:latin typeface="Arial" panose="020B0604020202020204" pitchFamily="34" charset="0"/>
                <a:cs typeface="Arial" panose="020B0604020202020204" pitchFamily="34" charset="0"/>
              </a:rPr>
              <a:t>, Joshua B Tenenbaum, Alberto Rodriguez, Pulkit Agrawal, and Vincent </a:t>
            </a:r>
            <a:r>
              <a:rPr lang="en-GB" sz="1150" dirty="0" err="1">
                <a:effectLst/>
                <a:latin typeface="Arial" panose="020B0604020202020204" pitchFamily="34" charset="0"/>
                <a:cs typeface="Arial" panose="020B0604020202020204" pitchFamily="34" charset="0"/>
              </a:rPr>
              <a:t>Sitzmann</a:t>
            </a:r>
            <a:r>
              <a:rPr lang="en-GB" sz="1150" dirty="0">
                <a:effectLst/>
                <a:latin typeface="Arial" panose="020B0604020202020204" pitchFamily="34" charset="0"/>
                <a:cs typeface="Arial" panose="020B0604020202020204" pitchFamily="34" charset="0"/>
              </a:rPr>
              <a:t>. Neural </a:t>
            </a:r>
            <a:r>
              <a:rPr lang="en-GB" sz="1150" dirty="0" err="1">
                <a:effectLst/>
                <a:latin typeface="Arial" panose="020B0604020202020204" pitchFamily="34" charset="0"/>
                <a:cs typeface="Arial" panose="020B0604020202020204" pitchFamily="34" charset="0"/>
              </a:rPr>
              <a:t>descrip</a:t>
            </a:r>
            <a:r>
              <a:rPr lang="en-GB" sz="1150" dirty="0">
                <a:effectLst/>
                <a:latin typeface="Arial" panose="020B0604020202020204" pitchFamily="34" charset="0"/>
                <a:cs typeface="Arial" panose="020B0604020202020204" pitchFamily="34" charset="0"/>
              </a:rPr>
              <a:t>- tor fields: Se (3)-equivariant object representations for manipulation. In 2022 International Conference on Robotics and Automation (ICRA), pages 6394–6400. IEEE, 2022. </a:t>
            </a:r>
          </a:p>
          <a:p>
            <a:r>
              <a:rPr lang="en-GB" sz="1150" dirty="0">
                <a:effectLst/>
                <a:latin typeface="Arial" panose="020B0604020202020204" pitchFamily="34" charset="0"/>
                <a:cs typeface="Arial" panose="020B0604020202020204" pitchFamily="34" charset="0"/>
              </a:rPr>
              <a:t>[2] Charles R Qi, Hao </a:t>
            </a:r>
            <a:r>
              <a:rPr lang="en-GB" sz="1150" dirty="0" err="1">
                <a:effectLst/>
                <a:latin typeface="Arial" panose="020B0604020202020204" pitchFamily="34" charset="0"/>
                <a:cs typeface="Arial" panose="020B0604020202020204" pitchFamily="34" charset="0"/>
              </a:rPr>
              <a:t>Su</a:t>
            </a:r>
            <a:r>
              <a:rPr lang="en-GB" sz="1150" dirty="0">
                <a:effectLst/>
                <a:latin typeface="Arial" panose="020B0604020202020204" pitchFamily="34" charset="0"/>
                <a:cs typeface="Arial" panose="020B0604020202020204" pitchFamily="34" charset="0"/>
              </a:rPr>
              <a:t>, </a:t>
            </a:r>
            <a:r>
              <a:rPr lang="en-GB" sz="1150" dirty="0" err="1">
                <a:effectLst/>
                <a:latin typeface="Arial" panose="020B0604020202020204" pitchFamily="34" charset="0"/>
                <a:cs typeface="Arial" panose="020B0604020202020204" pitchFamily="34" charset="0"/>
              </a:rPr>
              <a:t>Kaichun</a:t>
            </a:r>
            <a:r>
              <a:rPr lang="en-GB" sz="1150" dirty="0">
                <a:effectLst/>
                <a:latin typeface="Arial" panose="020B0604020202020204" pitchFamily="34" charset="0"/>
                <a:cs typeface="Arial" panose="020B0604020202020204" pitchFamily="34" charset="0"/>
              </a:rPr>
              <a:t> Mo, and Leonidas J </a:t>
            </a:r>
            <a:r>
              <a:rPr lang="en-GB" sz="1150" dirty="0" err="1">
                <a:effectLst/>
                <a:latin typeface="Arial" panose="020B0604020202020204" pitchFamily="34" charset="0"/>
                <a:cs typeface="Arial" panose="020B0604020202020204" pitchFamily="34" charset="0"/>
              </a:rPr>
              <a:t>Guibas</a:t>
            </a:r>
            <a:r>
              <a:rPr lang="en-GB" sz="1150" dirty="0">
                <a:effectLst/>
                <a:latin typeface="Arial" panose="020B0604020202020204" pitchFamily="34" charset="0"/>
                <a:cs typeface="Arial" panose="020B0604020202020204" pitchFamily="34" charset="0"/>
              </a:rPr>
              <a:t>. </a:t>
            </a:r>
            <a:r>
              <a:rPr lang="en-GB" sz="1150" dirty="0" err="1">
                <a:effectLst/>
                <a:latin typeface="Arial" panose="020B0604020202020204" pitchFamily="34" charset="0"/>
                <a:cs typeface="Arial" panose="020B0604020202020204" pitchFamily="34" charset="0"/>
              </a:rPr>
              <a:t>Pointnet</a:t>
            </a:r>
            <a:r>
              <a:rPr lang="en-GB" sz="1150" dirty="0">
                <a:effectLst/>
                <a:latin typeface="Arial" panose="020B0604020202020204" pitchFamily="34" charset="0"/>
                <a:cs typeface="Arial" panose="020B0604020202020204" pitchFamily="34" charset="0"/>
              </a:rPr>
              <a:t>: Deep learning on point sets for 3d classification and segmentation. In Proceedings of the IEEE conference on computer vision and pattern recognition, pages 652–660, 2017. </a:t>
            </a:r>
          </a:p>
          <a:p>
            <a:r>
              <a:rPr lang="en-GB" sz="1150" dirty="0">
                <a:effectLst/>
                <a:latin typeface="Arial" panose="020B0604020202020204" pitchFamily="34" charset="0"/>
                <a:cs typeface="Arial" panose="020B0604020202020204" pitchFamily="34" charset="0"/>
              </a:rPr>
              <a:t>[3] </a:t>
            </a:r>
            <a:r>
              <a:rPr lang="en-GB" sz="1150" dirty="0" err="1">
                <a:effectLst/>
                <a:latin typeface="Arial" panose="020B0604020202020204" pitchFamily="34" charset="0"/>
                <a:cs typeface="Arial" panose="020B0604020202020204" pitchFamily="34" charset="0"/>
              </a:rPr>
              <a:t>Sulabh</a:t>
            </a:r>
            <a:r>
              <a:rPr lang="en-GB" sz="1150" dirty="0">
                <a:effectLst/>
                <a:latin typeface="Arial" panose="020B0604020202020204" pitchFamily="34" charset="0"/>
                <a:cs typeface="Arial" panose="020B0604020202020204" pitchFamily="34" charset="0"/>
              </a:rPr>
              <a:t> </a:t>
            </a:r>
            <a:r>
              <a:rPr lang="en-GB" sz="1150" dirty="0" err="1">
                <a:effectLst/>
                <a:latin typeface="Arial" panose="020B0604020202020204" pitchFamily="34" charset="0"/>
                <a:cs typeface="Arial" panose="020B0604020202020204" pitchFamily="34" charset="0"/>
              </a:rPr>
              <a:t>Kumra</a:t>
            </a:r>
            <a:r>
              <a:rPr lang="en-GB" sz="1150" dirty="0">
                <a:effectLst/>
                <a:latin typeface="Arial" panose="020B0604020202020204" pitchFamily="34" charset="0"/>
                <a:cs typeface="Arial" panose="020B0604020202020204" pitchFamily="34" charset="0"/>
              </a:rPr>
              <a:t> and Christopher </a:t>
            </a:r>
            <a:r>
              <a:rPr lang="en-GB" sz="1150" dirty="0" err="1">
                <a:effectLst/>
                <a:latin typeface="Arial" panose="020B0604020202020204" pitchFamily="34" charset="0"/>
                <a:cs typeface="Arial" panose="020B0604020202020204" pitchFamily="34" charset="0"/>
              </a:rPr>
              <a:t>Kanan</a:t>
            </a:r>
            <a:r>
              <a:rPr lang="en-GB" sz="1150" dirty="0">
                <a:effectLst/>
                <a:latin typeface="Arial" panose="020B0604020202020204" pitchFamily="34" charset="0"/>
                <a:cs typeface="Arial" panose="020B0604020202020204" pitchFamily="34" charset="0"/>
              </a:rPr>
              <a:t>. Robotic grasp detection using deep convolutional neural networks. In 2017 IEEE/RSJ International Conference on Intelligent Robots and Systems (IROS), pages 769–776. IEEE, 2017. </a:t>
            </a:r>
          </a:p>
          <a:p>
            <a:r>
              <a:rPr lang="en-GB" sz="1150" dirty="0">
                <a:effectLst/>
                <a:latin typeface="Arial" panose="020B0604020202020204" pitchFamily="34" charset="0"/>
                <a:cs typeface="Arial" panose="020B0604020202020204" pitchFamily="34" charset="0"/>
              </a:rPr>
              <a:t>[4]</a:t>
            </a:r>
            <a:r>
              <a:rPr lang="en-GB" sz="1150" i="0" dirty="0">
                <a:solidFill>
                  <a:srgbClr val="222222"/>
                </a:solidFill>
                <a:effectLst/>
                <a:latin typeface="Arial" panose="020B0604020202020204" pitchFamily="34" charset="0"/>
                <a:cs typeface="Arial" panose="020B0604020202020204" pitchFamily="34" charset="0"/>
              </a:rPr>
              <a:t> Fang, Hao-Shu, et al. "Graspnet-1billion: A large-scale benchmark for general object grasping." </a:t>
            </a:r>
            <a:r>
              <a:rPr lang="en-GB" sz="1150" i="1" dirty="0">
                <a:solidFill>
                  <a:srgbClr val="222222"/>
                </a:solidFill>
                <a:effectLst/>
                <a:latin typeface="Arial" panose="020B0604020202020204" pitchFamily="34" charset="0"/>
                <a:cs typeface="Arial" panose="020B0604020202020204" pitchFamily="34" charset="0"/>
              </a:rPr>
              <a:t>Proceedings of the IEEE/CVF conference on computer vision and pattern recognition</a:t>
            </a:r>
            <a:r>
              <a:rPr lang="en-GB" sz="1150" i="0" dirty="0">
                <a:solidFill>
                  <a:srgbClr val="222222"/>
                </a:solidFill>
                <a:effectLst/>
                <a:latin typeface="Arial" panose="020B0604020202020204" pitchFamily="34" charset="0"/>
                <a:cs typeface="Arial" panose="020B0604020202020204" pitchFamily="34" charset="0"/>
              </a:rPr>
              <a:t>. 2020.</a:t>
            </a:r>
          </a:p>
          <a:p>
            <a:r>
              <a:rPr lang="en-GB" sz="1150" dirty="0">
                <a:effectLst/>
                <a:latin typeface="Arial" panose="020B0604020202020204" pitchFamily="34" charset="0"/>
                <a:cs typeface="Arial" panose="020B0604020202020204" pitchFamily="34" charset="0"/>
              </a:rPr>
              <a:t>[5] Jeffrey Mahler, Jacky Liang, </a:t>
            </a:r>
            <a:r>
              <a:rPr lang="en-GB" sz="1150" dirty="0" err="1">
                <a:effectLst/>
                <a:latin typeface="Arial" panose="020B0604020202020204" pitchFamily="34" charset="0"/>
                <a:cs typeface="Arial" panose="020B0604020202020204" pitchFamily="34" charset="0"/>
              </a:rPr>
              <a:t>Sherdil</a:t>
            </a:r>
            <a:r>
              <a:rPr lang="en-GB" sz="1150" dirty="0">
                <a:effectLst/>
                <a:latin typeface="Arial" panose="020B0604020202020204" pitchFamily="34" charset="0"/>
                <a:cs typeface="Arial" panose="020B0604020202020204" pitchFamily="34" charset="0"/>
              </a:rPr>
              <a:t> Niyaz, Michael Laskey, Richard Doan, </a:t>
            </a:r>
            <a:r>
              <a:rPr lang="en-GB" sz="1150" dirty="0" err="1">
                <a:effectLst/>
                <a:latin typeface="Arial" panose="020B0604020202020204" pitchFamily="34" charset="0"/>
                <a:cs typeface="Arial" panose="020B0604020202020204" pitchFamily="34" charset="0"/>
              </a:rPr>
              <a:t>Xinyu</a:t>
            </a:r>
            <a:r>
              <a:rPr lang="en-GB" sz="1150" dirty="0">
                <a:effectLst/>
                <a:latin typeface="Arial" panose="020B0604020202020204" pitchFamily="34" charset="0"/>
                <a:cs typeface="Arial" panose="020B0604020202020204" pitchFamily="34" charset="0"/>
              </a:rPr>
              <a:t> Liu, Juan Aparicio </a:t>
            </a:r>
            <a:r>
              <a:rPr lang="en-GB" sz="1150" dirty="0" err="1">
                <a:effectLst/>
                <a:latin typeface="Arial" panose="020B0604020202020204" pitchFamily="34" charset="0"/>
                <a:cs typeface="Arial" panose="020B0604020202020204" pitchFamily="34" charset="0"/>
              </a:rPr>
              <a:t>Ojea</a:t>
            </a:r>
            <a:r>
              <a:rPr lang="en-GB" sz="1150" dirty="0">
                <a:effectLst/>
                <a:latin typeface="Arial" panose="020B0604020202020204" pitchFamily="34" charset="0"/>
                <a:cs typeface="Arial" panose="020B0604020202020204" pitchFamily="34" charset="0"/>
              </a:rPr>
              <a:t>, and Ken Goldberg. </a:t>
            </a:r>
            <a:r>
              <a:rPr lang="en-GB" sz="1150" dirty="0" err="1">
                <a:effectLst/>
                <a:latin typeface="Arial" panose="020B0604020202020204" pitchFamily="34" charset="0"/>
                <a:cs typeface="Arial" panose="020B0604020202020204" pitchFamily="34" charset="0"/>
              </a:rPr>
              <a:t>Dex</a:t>
            </a:r>
            <a:r>
              <a:rPr lang="en-GB" sz="1150" dirty="0">
                <a:effectLst/>
                <a:latin typeface="Arial" panose="020B0604020202020204" pitchFamily="34" charset="0"/>
                <a:cs typeface="Arial" panose="020B0604020202020204" pitchFamily="34" charset="0"/>
              </a:rPr>
              <a:t>-net 2.0: Deep learning to plan robust grasps with synthetic point clouds and analytic grasp metrics. 2017. </a:t>
            </a:r>
            <a:endParaRPr lang="en-DE" sz="1150" dirty="0">
              <a:effectLst/>
              <a:latin typeface="Arial" panose="020B0604020202020204" pitchFamily="34" charset="0"/>
              <a:cs typeface="Arial" panose="020B0604020202020204" pitchFamily="34" charset="0"/>
            </a:endParaRPr>
          </a:p>
          <a:p>
            <a:r>
              <a:rPr lang="en-GB" sz="1150" dirty="0">
                <a:effectLst/>
                <a:latin typeface="Arial" panose="020B0604020202020204" pitchFamily="34" charset="0"/>
                <a:cs typeface="Arial" panose="020B0604020202020204" pitchFamily="34" charset="0"/>
              </a:rPr>
              <a:t>[6]</a:t>
            </a:r>
            <a:r>
              <a:rPr lang="en-GB" sz="1150" i="0" dirty="0">
                <a:solidFill>
                  <a:srgbClr val="222222"/>
                </a:solidFill>
                <a:effectLst/>
                <a:latin typeface="Arial" panose="020B0604020202020204" pitchFamily="34" charset="0"/>
                <a:cs typeface="Arial" panose="020B0604020202020204" pitchFamily="34" charset="0"/>
              </a:rPr>
              <a:t> Deng, Jia, et al. "</a:t>
            </a:r>
            <a:r>
              <a:rPr lang="en-GB" sz="1150" i="0" dirty="0" err="1">
                <a:solidFill>
                  <a:srgbClr val="222222"/>
                </a:solidFill>
                <a:effectLst/>
                <a:latin typeface="Arial" panose="020B0604020202020204" pitchFamily="34" charset="0"/>
                <a:cs typeface="Arial" panose="020B0604020202020204" pitchFamily="34" charset="0"/>
              </a:rPr>
              <a:t>Imagenet</a:t>
            </a:r>
            <a:r>
              <a:rPr lang="en-GB" sz="1150" i="0" dirty="0">
                <a:solidFill>
                  <a:srgbClr val="222222"/>
                </a:solidFill>
                <a:effectLst/>
                <a:latin typeface="Arial" panose="020B0604020202020204" pitchFamily="34" charset="0"/>
                <a:cs typeface="Arial" panose="020B0604020202020204" pitchFamily="34" charset="0"/>
              </a:rPr>
              <a:t>: A large-scale hierarchical image database." </a:t>
            </a:r>
            <a:r>
              <a:rPr lang="en-GB" sz="1150" i="1" dirty="0">
                <a:solidFill>
                  <a:srgbClr val="222222"/>
                </a:solidFill>
                <a:effectLst/>
                <a:latin typeface="Arial" panose="020B0604020202020204" pitchFamily="34" charset="0"/>
                <a:cs typeface="Arial" panose="020B0604020202020204" pitchFamily="34" charset="0"/>
              </a:rPr>
              <a:t>2009 IEEE conference on computer vision and pattern recognition</a:t>
            </a:r>
            <a:r>
              <a:rPr lang="en-GB" sz="1150" i="0" dirty="0">
                <a:solidFill>
                  <a:srgbClr val="222222"/>
                </a:solidFill>
                <a:effectLst/>
                <a:latin typeface="Arial" panose="020B0604020202020204" pitchFamily="34" charset="0"/>
                <a:cs typeface="Arial" panose="020B0604020202020204" pitchFamily="34" charset="0"/>
              </a:rPr>
              <a:t>. </a:t>
            </a:r>
            <a:r>
              <a:rPr lang="en-GB" sz="1150" i="0" dirty="0" err="1">
                <a:solidFill>
                  <a:srgbClr val="222222"/>
                </a:solidFill>
                <a:effectLst/>
                <a:latin typeface="Arial" panose="020B0604020202020204" pitchFamily="34" charset="0"/>
                <a:cs typeface="Arial" panose="020B0604020202020204" pitchFamily="34" charset="0"/>
              </a:rPr>
              <a:t>Ieee</a:t>
            </a:r>
            <a:r>
              <a:rPr lang="en-GB" sz="1150" i="0" dirty="0">
                <a:solidFill>
                  <a:srgbClr val="222222"/>
                </a:solidFill>
                <a:effectLst/>
                <a:latin typeface="Arial" panose="020B0604020202020204" pitchFamily="34" charset="0"/>
                <a:cs typeface="Arial" panose="020B0604020202020204" pitchFamily="34" charset="0"/>
              </a:rPr>
              <a:t>, 2009.</a:t>
            </a:r>
            <a:endParaRPr lang="en-GB" sz="1150" dirty="0">
              <a:effectLst/>
              <a:latin typeface="Arial" panose="020B0604020202020204" pitchFamily="34" charset="0"/>
              <a:cs typeface="Arial" panose="020B0604020202020204" pitchFamily="34" charset="0"/>
            </a:endParaRPr>
          </a:p>
          <a:p>
            <a:r>
              <a:rPr lang="en-GB" sz="1150" dirty="0">
                <a:effectLst/>
                <a:latin typeface="Arial" panose="020B0604020202020204" pitchFamily="34" charset="0"/>
                <a:cs typeface="Arial" panose="020B0604020202020204" pitchFamily="34" charset="0"/>
              </a:rPr>
              <a:t>[7] Yun Jiang, Stephen </a:t>
            </a:r>
            <a:r>
              <a:rPr lang="en-GB" sz="1150" dirty="0" err="1">
                <a:effectLst/>
                <a:latin typeface="Arial" panose="020B0604020202020204" pitchFamily="34" charset="0"/>
                <a:cs typeface="Arial" panose="020B0604020202020204" pitchFamily="34" charset="0"/>
              </a:rPr>
              <a:t>Moseson</a:t>
            </a:r>
            <a:r>
              <a:rPr lang="en-GB" sz="1150" dirty="0">
                <a:effectLst/>
                <a:latin typeface="Arial" panose="020B0604020202020204" pitchFamily="34" charset="0"/>
                <a:cs typeface="Arial" panose="020B0604020202020204" pitchFamily="34" charset="0"/>
              </a:rPr>
              <a:t>, and Ashutosh Saxena. Efficient grasping from </a:t>
            </a:r>
            <a:r>
              <a:rPr lang="en-GB" sz="1150" dirty="0" err="1">
                <a:effectLst/>
                <a:latin typeface="Arial" panose="020B0604020202020204" pitchFamily="34" charset="0"/>
                <a:cs typeface="Arial" panose="020B0604020202020204" pitchFamily="34" charset="0"/>
              </a:rPr>
              <a:t>rgbd</a:t>
            </a:r>
            <a:r>
              <a:rPr lang="en-GB" sz="1150" dirty="0">
                <a:effectLst/>
                <a:latin typeface="Arial" panose="020B0604020202020204" pitchFamily="34" charset="0"/>
                <a:cs typeface="Arial" panose="020B0604020202020204" pitchFamily="34" charset="0"/>
              </a:rPr>
              <a:t> images: Learning using a new rectangle representation. In 2011 IEEE International conference on robotics and automation, pages 3304–3311. IEEE, 2011. </a:t>
            </a:r>
          </a:p>
          <a:p>
            <a:r>
              <a:rPr lang="en-GB" sz="1150" dirty="0">
                <a:effectLst/>
                <a:latin typeface="Arial" panose="020B0604020202020204" pitchFamily="34" charset="0"/>
                <a:cs typeface="Arial" panose="020B0604020202020204" pitchFamily="34" charset="0"/>
              </a:rPr>
              <a:t>[8] A.T. Miller and P.K. Allen. </a:t>
            </a:r>
            <a:r>
              <a:rPr lang="en-GB" sz="1150" dirty="0" err="1">
                <a:effectLst/>
                <a:latin typeface="Arial" panose="020B0604020202020204" pitchFamily="34" charset="0"/>
                <a:cs typeface="Arial" panose="020B0604020202020204" pitchFamily="34" charset="0"/>
              </a:rPr>
              <a:t>Graspit</a:t>
            </a:r>
            <a:r>
              <a:rPr lang="en-GB" sz="1150" dirty="0">
                <a:effectLst/>
                <a:latin typeface="Arial" panose="020B0604020202020204" pitchFamily="34" charset="0"/>
                <a:cs typeface="Arial" panose="020B0604020202020204" pitchFamily="34" charset="0"/>
              </a:rPr>
              <a:t>! a versatile simulator for robotic grasp- </a:t>
            </a:r>
            <a:r>
              <a:rPr lang="en-GB" sz="1150" dirty="0" err="1">
                <a:effectLst/>
                <a:latin typeface="Arial" panose="020B0604020202020204" pitchFamily="34" charset="0"/>
                <a:cs typeface="Arial" panose="020B0604020202020204" pitchFamily="34" charset="0"/>
              </a:rPr>
              <a:t>ing</a:t>
            </a:r>
            <a:r>
              <a:rPr lang="en-GB" sz="1150" dirty="0">
                <a:effectLst/>
                <a:latin typeface="Arial" panose="020B0604020202020204" pitchFamily="34" charset="0"/>
                <a:cs typeface="Arial" panose="020B0604020202020204" pitchFamily="34" charset="0"/>
              </a:rPr>
              <a:t>. volume 11, pages 110–122, 2004. </a:t>
            </a:r>
            <a:endParaRPr lang="en-GB" sz="1150" dirty="0">
              <a:latin typeface="Arial" panose="020B0604020202020204" pitchFamily="34" charset="0"/>
              <a:cs typeface="Arial" panose="020B0604020202020204" pitchFamily="34" charset="0"/>
            </a:endParaRPr>
          </a:p>
          <a:p>
            <a:endParaRPr lang="en-GB" sz="1150" dirty="0">
              <a:effectLst/>
              <a:latin typeface="Arial" panose="020B0604020202020204" pitchFamily="34" charset="0"/>
              <a:cs typeface="Arial" panose="020B0604020202020204" pitchFamily="34" charset="0"/>
            </a:endParaRPr>
          </a:p>
          <a:p>
            <a:r>
              <a:rPr lang="en-GB" sz="1150" dirty="0">
                <a:latin typeface="Arial" panose="020B0604020202020204" pitchFamily="34" charset="0"/>
                <a:cs typeface="Arial" panose="020B0604020202020204" pitchFamily="34" charset="0"/>
              </a:rPr>
              <a:t>[9]</a:t>
            </a:r>
            <a:r>
              <a:rPr lang="en-GB" sz="1150" dirty="0">
                <a:effectLst/>
                <a:latin typeface="Arial" panose="020B0604020202020204" pitchFamily="34" charset="0"/>
                <a:cs typeface="Arial" panose="020B0604020202020204" pitchFamily="34" charset="0"/>
              </a:rPr>
              <a:t> Maxime </a:t>
            </a:r>
            <a:r>
              <a:rPr lang="en-GB" sz="1150" dirty="0" err="1">
                <a:effectLst/>
                <a:latin typeface="Arial" panose="020B0604020202020204" pitchFamily="34" charset="0"/>
                <a:cs typeface="Arial" panose="020B0604020202020204" pitchFamily="34" charset="0"/>
              </a:rPr>
              <a:t>Adjigble</a:t>
            </a:r>
            <a:r>
              <a:rPr lang="en-GB" sz="1150" dirty="0">
                <a:effectLst/>
                <a:latin typeface="Arial" panose="020B0604020202020204" pitchFamily="34" charset="0"/>
                <a:cs typeface="Arial" panose="020B0604020202020204" pitchFamily="34" charset="0"/>
              </a:rPr>
              <a:t>, Naresh </a:t>
            </a:r>
            <a:r>
              <a:rPr lang="en-GB" sz="1150" dirty="0" err="1">
                <a:effectLst/>
                <a:latin typeface="Arial" panose="020B0604020202020204" pitchFamily="34" charset="0"/>
                <a:cs typeface="Arial" panose="020B0604020202020204" pitchFamily="34" charset="0"/>
              </a:rPr>
              <a:t>Marturi</a:t>
            </a:r>
            <a:r>
              <a:rPr lang="en-GB" sz="1150" dirty="0">
                <a:effectLst/>
                <a:latin typeface="Arial" panose="020B0604020202020204" pitchFamily="34" charset="0"/>
                <a:cs typeface="Arial" panose="020B0604020202020204" pitchFamily="34" charset="0"/>
              </a:rPr>
              <a:t>, Valerio Ortenzi, Vijaykumar </a:t>
            </a:r>
            <a:r>
              <a:rPr lang="en-GB" sz="1150" dirty="0" err="1">
                <a:effectLst/>
                <a:latin typeface="Arial" panose="020B0604020202020204" pitchFamily="34" charset="0"/>
                <a:cs typeface="Arial" panose="020B0604020202020204" pitchFamily="34" charset="0"/>
              </a:rPr>
              <a:t>Rajasekaran</a:t>
            </a:r>
            <a:r>
              <a:rPr lang="en-GB" sz="1150" dirty="0">
                <a:effectLst/>
                <a:latin typeface="Arial" panose="020B0604020202020204" pitchFamily="34" charset="0"/>
                <a:cs typeface="Arial" panose="020B0604020202020204" pitchFamily="34" charset="0"/>
              </a:rPr>
              <a:t>, Peter </a:t>
            </a:r>
            <a:r>
              <a:rPr lang="en-GB" sz="1150" dirty="0" err="1">
                <a:effectLst/>
                <a:latin typeface="Arial" panose="020B0604020202020204" pitchFamily="34" charset="0"/>
                <a:cs typeface="Arial" panose="020B0604020202020204" pitchFamily="34" charset="0"/>
              </a:rPr>
              <a:t>Corke</a:t>
            </a:r>
            <a:r>
              <a:rPr lang="en-GB" sz="1150" dirty="0">
                <a:effectLst/>
                <a:latin typeface="Arial" panose="020B0604020202020204" pitchFamily="34" charset="0"/>
                <a:cs typeface="Arial" panose="020B0604020202020204" pitchFamily="34" charset="0"/>
              </a:rPr>
              <a:t>, and Rustam </a:t>
            </a:r>
            <a:r>
              <a:rPr lang="en-GB" sz="1150" dirty="0" err="1">
                <a:effectLst/>
                <a:latin typeface="Arial" panose="020B0604020202020204" pitchFamily="34" charset="0"/>
                <a:cs typeface="Arial" panose="020B0604020202020204" pitchFamily="34" charset="0"/>
              </a:rPr>
              <a:t>Stolkin</a:t>
            </a:r>
            <a:r>
              <a:rPr lang="en-GB" sz="1150" dirty="0">
                <a:effectLst/>
                <a:latin typeface="Arial" panose="020B0604020202020204" pitchFamily="34" charset="0"/>
                <a:cs typeface="Arial" panose="020B0604020202020204" pitchFamily="34" charset="0"/>
              </a:rPr>
              <a:t>. Model-free and learning-free grasping by local contact moment matching. In 2018 IEEE/RSJ Interna- </a:t>
            </a:r>
            <a:r>
              <a:rPr lang="en-GB" sz="1150" dirty="0" err="1">
                <a:effectLst/>
                <a:latin typeface="Arial" panose="020B0604020202020204" pitchFamily="34" charset="0"/>
                <a:cs typeface="Arial" panose="020B0604020202020204" pitchFamily="34" charset="0"/>
              </a:rPr>
              <a:t>tional</a:t>
            </a:r>
            <a:r>
              <a:rPr lang="en-GB" sz="1150" dirty="0">
                <a:effectLst/>
                <a:latin typeface="Arial" panose="020B0604020202020204" pitchFamily="34" charset="0"/>
                <a:cs typeface="Arial" panose="020B0604020202020204" pitchFamily="34" charset="0"/>
              </a:rPr>
              <a:t> Conference on Intelligent Robots and Systems (IROS), pages 2933– 2940. IEEE, 2018. </a:t>
            </a:r>
          </a:p>
          <a:p>
            <a:pPr marL="0" indent="0">
              <a:buNone/>
            </a:pPr>
            <a:endParaRPr lang="en-GB" sz="1100" dirty="0">
              <a:effectLst/>
              <a:latin typeface="Arial" panose="020B0604020202020204" pitchFamily="34" charset="0"/>
              <a:cs typeface="Arial" panose="020B0604020202020204" pitchFamily="34" charset="0"/>
            </a:endParaRPr>
          </a:p>
          <a:p>
            <a:pPr marL="0" indent="0">
              <a:buNone/>
            </a:pPr>
            <a:endParaRPr lang="en-GB" sz="1100" dirty="0">
              <a:effectLst/>
              <a:latin typeface="Arial" panose="020B0604020202020204" pitchFamily="34" charset="0"/>
              <a:cs typeface="Arial" panose="020B0604020202020204" pitchFamily="34" charset="0"/>
            </a:endParaRPr>
          </a:p>
          <a:p>
            <a:endParaRPr lang="en-GB" sz="1100" dirty="0">
              <a:latin typeface="Arial" panose="020B0604020202020204" pitchFamily="34" charset="0"/>
              <a:cs typeface="Arial" panose="020B0604020202020204" pitchFamily="34" charset="0"/>
            </a:endParaRPr>
          </a:p>
          <a:p>
            <a:endParaRPr lang="en-DE" sz="1100" dirty="0">
              <a:latin typeface="Arial" panose="020B0604020202020204" pitchFamily="34" charset="0"/>
              <a:cs typeface="Arial" panose="020B0604020202020204" pitchFamily="34" charset="0"/>
            </a:endParaRPr>
          </a:p>
          <a:p>
            <a:pPr marL="0" indent="0">
              <a:buNone/>
            </a:pPr>
            <a:endParaRPr lang="en-DE" sz="11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C26C75C-F648-6161-ABB9-CCBD4C4C427D}"/>
              </a:ext>
            </a:extLst>
          </p:cNvPr>
          <p:cNvSpPr>
            <a:spLocks noGrp="1"/>
          </p:cNvSpPr>
          <p:nvPr>
            <p:ph type="sldNum" sz="quarter" idx="12"/>
          </p:nvPr>
        </p:nvSpPr>
        <p:spPr/>
        <p:txBody>
          <a:bodyPr/>
          <a:lstStyle/>
          <a:p>
            <a:fld id="{17CC94CD-1FE7-0C44-80F4-2964C2C99554}" type="slidenum">
              <a:rPr lang="en-US" noProof="0" smtClean="0"/>
              <a:pPr/>
              <a:t>43</a:t>
            </a:fld>
            <a:endParaRPr lang="en-US" noProof="0"/>
          </a:p>
        </p:txBody>
      </p:sp>
    </p:spTree>
    <p:extLst>
      <p:ext uri="{BB962C8B-B14F-4D97-AF65-F5344CB8AC3E}">
        <p14:creationId xmlns:p14="http://schemas.microsoft.com/office/powerpoint/2010/main" val="339318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035056"/>
          </a:xfrm>
        </p:spPr>
        <p:txBody>
          <a:bodyPr/>
          <a:lstStyle/>
          <a:p>
            <a:r>
              <a:rPr lang="en-DE" dirty="0">
                <a:effectLst/>
                <a:ea typeface="Calibri" panose="020F0502020204030204" pitchFamily="34" charset="0"/>
                <a:cs typeface="Times New Roman" panose="02020603050405020304" pitchFamily="18" charset="0"/>
              </a:rPr>
              <a:t>Analytical 6-DOF grasp pose estimation on point clouds without: </a:t>
            </a:r>
          </a:p>
          <a:p>
            <a:pPr lvl="1"/>
            <a:r>
              <a:rPr lang="en-DE" dirty="0">
                <a:ea typeface="Calibri" panose="020F0502020204030204" pitchFamily="34" charset="0"/>
                <a:cs typeface="Times New Roman" panose="02020603050405020304" pitchFamily="18" charset="0"/>
              </a:rPr>
              <a:t>P</a:t>
            </a:r>
            <a:r>
              <a:rPr lang="en-DE" dirty="0">
                <a:effectLst/>
                <a:ea typeface="Calibri" panose="020F0502020204030204" pitchFamily="34" charset="0"/>
                <a:cs typeface="Times New Roman" panose="02020603050405020304" pitchFamily="18" charset="0"/>
              </a:rPr>
              <a:t>rior knowledge</a:t>
            </a:r>
            <a:r>
              <a:rPr lang="en-DE" dirty="0">
                <a:effectLst/>
              </a:rPr>
              <a:t> </a:t>
            </a:r>
            <a:endParaRPr lang="en-DE" dirty="0">
              <a:effectLst/>
              <a:ea typeface="Calibri" panose="020F0502020204030204" pitchFamily="34" charset="0"/>
              <a:cs typeface="Times New Roman" panose="02020603050405020304" pitchFamily="18" charset="0"/>
            </a:endParaRPr>
          </a:p>
          <a:p>
            <a:pPr lvl="1"/>
            <a:r>
              <a:rPr lang="en-DE" dirty="0">
                <a:effectLst/>
                <a:ea typeface="Calibri" panose="020F0502020204030204" pitchFamily="34" charset="0"/>
                <a:cs typeface="Times New Roman" panose="02020603050405020304" pitchFamily="18" charset="0"/>
              </a:rPr>
              <a:t>3D object models</a:t>
            </a:r>
          </a:p>
          <a:p>
            <a:pPr lvl="1"/>
            <a:r>
              <a:rPr lang="en-DE" dirty="0">
                <a:effectLst/>
                <a:ea typeface="Calibri" panose="020F0502020204030204" pitchFamily="34" charset="0"/>
                <a:cs typeface="Times New Roman" panose="02020603050405020304" pitchFamily="18" charset="0"/>
              </a:rPr>
              <a:t>Training data</a:t>
            </a:r>
          </a:p>
          <a:p>
            <a:pPr lvl="1"/>
            <a:endParaRPr lang="en-DE" dirty="0">
              <a:effectLst/>
            </a:endParaRPr>
          </a:p>
          <a:p>
            <a:r>
              <a:rPr lang="en-DE" dirty="0">
                <a:ea typeface="Calibri" panose="020F0502020204030204" pitchFamily="34" charset="0"/>
                <a:cs typeface="Times New Roman" panose="02020603050405020304" pitchFamily="18" charset="0"/>
              </a:rPr>
              <a:t>O</a:t>
            </a:r>
            <a:r>
              <a:rPr lang="en-DE" dirty="0">
                <a:effectLst/>
                <a:ea typeface="Calibri" panose="020F0502020204030204" pitchFamily="34" charset="0"/>
                <a:cs typeface="Times New Roman" panose="02020603050405020304" pitchFamily="18" charset="0"/>
              </a:rPr>
              <a:t>vercome the limitations in both analytical and data-driven approaches</a:t>
            </a:r>
          </a:p>
          <a:p>
            <a:pPr marL="0" indent="0">
              <a:buNone/>
            </a:pPr>
            <a:endParaRPr lang="en-DE" dirty="0"/>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de-DE" sz="3200" dirty="0" err="1"/>
              <a:t>Introduction</a:t>
            </a:r>
            <a:endParaRPr lang="en-US" dirty="0">
              <a:latin typeface="Arial" charset="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2ADD852A-2631-2C6A-F8FD-13C7C824CB7F}"/>
              </a:ext>
            </a:extLst>
          </p:cNvPr>
          <p:cNvSpPr>
            <a:spLocks noGrp="1"/>
          </p:cNvSpPr>
          <p:nvPr>
            <p:ph type="sldNum" sz="quarter" idx="12"/>
          </p:nvPr>
        </p:nvSpPr>
        <p:spPr/>
        <p:txBody>
          <a:bodyPr/>
          <a:lstStyle/>
          <a:p>
            <a:fld id="{17CC94CD-1FE7-0C44-80F4-2964C2C99554}" type="slidenum">
              <a:rPr lang="en-US" noProof="0" smtClean="0"/>
              <a:pPr/>
              <a:t>5</a:t>
            </a:fld>
            <a:endParaRPr lang="en-US" noProof="0"/>
          </a:p>
        </p:txBody>
      </p:sp>
    </p:spTree>
    <p:extLst>
      <p:ext uri="{BB962C8B-B14F-4D97-AF65-F5344CB8AC3E}">
        <p14:creationId xmlns:p14="http://schemas.microsoft.com/office/powerpoint/2010/main" val="391278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4035056"/>
          </a:xfrm>
        </p:spPr>
        <p:txBody>
          <a:bodyPr/>
          <a:lstStyle/>
          <a:p>
            <a:r>
              <a:rPr lang="en-GB" dirty="0">
                <a:effectLst/>
                <a:latin typeface="Arial" panose="020B0604020202020204" pitchFamily="34" charset="0"/>
                <a:cs typeface="Arial" panose="020B0604020202020204" pitchFamily="34" charset="0"/>
              </a:rPr>
              <a:t>Neural Descriptor Fields (NDFs) </a:t>
            </a:r>
            <a:r>
              <a:rPr lang="en-GB" dirty="0">
                <a:latin typeface="Arial" panose="020B0604020202020204" pitchFamily="34" charset="0"/>
                <a:cs typeface="Arial" panose="020B0604020202020204" pitchFamily="34" charset="0"/>
              </a:rPr>
              <a:t>[1]</a:t>
            </a:r>
            <a:endParaRPr lang="en-GB" dirty="0">
              <a:effectLst/>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PointNet</a:t>
            </a:r>
            <a:r>
              <a:rPr lang="en-GB" dirty="0">
                <a:latin typeface="Arial" panose="020B0604020202020204" pitchFamily="34" charset="0"/>
                <a:cs typeface="Arial" panose="020B0604020202020204" pitchFamily="34" charset="0"/>
              </a:rPr>
              <a:t> [2]</a:t>
            </a:r>
          </a:p>
          <a:p>
            <a:r>
              <a:rPr lang="en-GB" dirty="0">
                <a:effectLst/>
                <a:latin typeface="Arial" panose="020B0604020202020204" pitchFamily="34" charset="0"/>
                <a:cs typeface="Arial" panose="020B0604020202020204" pitchFamily="34" charset="0"/>
              </a:rPr>
              <a:t>Convolutional Neural Networks (CNNs) </a:t>
            </a:r>
            <a:r>
              <a:rPr lang="en-GB" dirty="0">
                <a:latin typeface="Arial" panose="020B0604020202020204" pitchFamily="34" charset="0"/>
                <a:cs typeface="Arial" panose="020B0604020202020204" pitchFamily="34" charset="0"/>
              </a:rPr>
              <a:t>[3]</a:t>
            </a:r>
            <a:endParaRPr lang="en-GB" dirty="0">
              <a:effectLst/>
              <a:latin typeface="Arial" panose="020B0604020202020204" pitchFamily="34" charset="0"/>
              <a:cs typeface="Arial" panose="020B0604020202020204" pitchFamily="34" charset="0"/>
            </a:endParaRPr>
          </a:p>
          <a:p>
            <a:pPr lvl="1"/>
            <a:r>
              <a:rPr lang="en-GB" b="0" i="0" u="none" strike="noStrike" dirty="0">
                <a:effectLst/>
                <a:latin typeface="Arial" panose="020B0604020202020204" pitchFamily="34" charset="0"/>
                <a:cs typeface="Arial" panose="020B0604020202020204" pitchFamily="34" charset="0"/>
              </a:rPr>
              <a:t>GraspNet-1Billion with 97,280 RGB-D image </a:t>
            </a:r>
            <a:r>
              <a:rPr lang="en-GB" dirty="0">
                <a:latin typeface="Arial" panose="020B0604020202020204" pitchFamily="34" charset="0"/>
                <a:cs typeface="Arial" panose="020B0604020202020204" pitchFamily="34" charset="0"/>
              </a:rPr>
              <a:t>[4]</a:t>
            </a:r>
            <a:endParaRPr lang="en-GB" b="0" i="0" u="none" strike="noStrike" dirty="0">
              <a:effectLst/>
              <a:latin typeface="Arial" panose="020B0604020202020204" pitchFamily="34" charset="0"/>
              <a:cs typeface="Arial" panose="020B0604020202020204" pitchFamily="34" charset="0"/>
            </a:endParaRPr>
          </a:p>
          <a:p>
            <a:pPr lvl="1"/>
            <a:r>
              <a:rPr lang="en-DE" dirty="0">
                <a:latin typeface="Arial" panose="020B0604020202020204" pitchFamily="34" charset="0"/>
                <a:cs typeface="Arial" panose="020B0604020202020204" pitchFamily="34" charset="0"/>
              </a:rPr>
              <a:t>DexNet 2.0 </a:t>
            </a:r>
            <a:r>
              <a:rPr lang="en-GB" b="0" i="0" u="none" strike="noStrike" dirty="0">
                <a:effectLst/>
                <a:latin typeface="Arial" panose="020B0604020202020204" pitchFamily="34" charset="0"/>
                <a:cs typeface="Arial" panose="020B0604020202020204" pitchFamily="34" charset="0"/>
              </a:rPr>
              <a:t>with </a:t>
            </a:r>
            <a:r>
              <a:rPr lang="en-GB" dirty="0">
                <a:effectLst/>
                <a:latin typeface="Arial" panose="020B0604020202020204" pitchFamily="34" charset="0"/>
                <a:cs typeface="Arial" panose="020B0604020202020204" pitchFamily="34" charset="0"/>
              </a:rPr>
              <a:t>6.7 million point clouds</a:t>
            </a:r>
            <a:r>
              <a:rPr lang="en-GB" dirty="0">
                <a:latin typeface="Arial" panose="020B0604020202020204" pitchFamily="34" charset="0"/>
                <a:cs typeface="Arial" panose="020B0604020202020204" pitchFamily="34" charset="0"/>
              </a:rPr>
              <a:t> [5]</a:t>
            </a:r>
            <a:endParaRPr lang="en-DE" dirty="0">
              <a:latin typeface="Arial" panose="020B0604020202020204" pitchFamily="34" charset="0"/>
              <a:cs typeface="Arial" panose="020B0604020202020204" pitchFamily="34" charset="0"/>
            </a:endParaRPr>
          </a:p>
          <a:p>
            <a:pPr lvl="1"/>
            <a:r>
              <a:rPr lang="en-DE" dirty="0">
                <a:latin typeface="Arial" panose="020B0604020202020204" pitchFamily="34" charset="0"/>
                <a:cs typeface="Arial" panose="020B0604020202020204" pitchFamily="34" charset="0"/>
              </a:rPr>
              <a:t>ImageNet </a:t>
            </a:r>
            <a:r>
              <a:rPr lang="en-GB" b="0" i="0" u="none" strike="noStrike" dirty="0">
                <a:effectLst/>
                <a:latin typeface="Arial" panose="020B0604020202020204" pitchFamily="34" charset="0"/>
                <a:cs typeface="Arial" panose="020B0604020202020204" pitchFamily="34" charset="0"/>
              </a:rPr>
              <a:t>with</a:t>
            </a:r>
            <a:r>
              <a:rPr lang="en-DE" dirty="0">
                <a:latin typeface="Arial" panose="020B0604020202020204" pitchFamily="34" charset="0"/>
                <a:cs typeface="Arial" panose="020B0604020202020204" pitchFamily="34" charset="0"/>
              </a:rPr>
              <a:t> </a:t>
            </a:r>
            <a:r>
              <a:rPr lang="en-GB" sz="2000" dirty="0">
                <a:effectLst/>
                <a:latin typeface="Arial" panose="020B0604020202020204" pitchFamily="34" charset="0"/>
                <a:cs typeface="Arial" panose="020B0604020202020204" pitchFamily="34" charset="0"/>
              </a:rPr>
              <a:t>1.2 million images with 1000 categories </a:t>
            </a:r>
            <a:r>
              <a:rPr lang="en-GB" dirty="0">
                <a:latin typeface="Arial" panose="020B0604020202020204" pitchFamily="34" charset="0"/>
                <a:cs typeface="Arial" panose="020B0604020202020204" pitchFamily="34" charset="0"/>
              </a:rPr>
              <a:t>[6]</a:t>
            </a:r>
            <a:endParaRPr lang="en-GB" sz="2000" dirty="0">
              <a:effectLst/>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rgbClr val="00529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de-DE" dirty="0"/>
              <a:t>Background: Data-Driven Methods</a:t>
            </a:r>
            <a:endParaRPr lang="en-US" dirty="0">
              <a:latin typeface="Arial" charset="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C33FDE20-C7BF-6B79-7F42-74520EB4B789}"/>
              </a:ext>
            </a:extLst>
          </p:cNvPr>
          <p:cNvSpPr>
            <a:spLocks noGrp="1"/>
          </p:cNvSpPr>
          <p:nvPr>
            <p:ph type="sldNum" sz="quarter" idx="12"/>
          </p:nvPr>
        </p:nvSpPr>
        <p:spPr/>
        <p:txBody>
          <a:bodyPr/>
          <a:lstStyle/>
          <a:p>
            <a:fld id="{17CC94CD-1FE7-0C44-80F4-2964C2C99554}" type="slidenum">
              <a:rPr lang="en-US" noProof="0" smtClean="0"/>
              <a:pPr/>
              <a:t>6</a:t>
            </a:fld>
            <a:endParaRPr lang="en-US" noProof="0"/>
          </a:p>
        </p:txBody>
      </p:sp>
    </p:spTree>
    <p:extLst>
      <p:ext uri="{BB962C8B-B14F-4D97-AF65-F5344CB8AC3E}">
        <p14:creationId xmlns:p14="http://schemas.microsoft.com/office/powerpoint/2010/main" val="3991709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942137"/>
          </a:xfrm>
        </p:spPr>
        <p:txBody>
          <a:bodyPr/>
          <a:lstStyle/>
          <a:p>
            <a:r>
              <a:rPr lang="en-DE" dirty="0">
                <a:latin typeface="Arial" panose="020B0604020202020204" pitchFamily="34" charset="0"/>
                <a:cs typeface="Arial" panose="020B0604020202020204" pitchFamily="34" charset="0"/>
              </a:rPr>
              <a:t>Sliding window</a:t>
            </a:r>
          </a:p>
          <a:p>
            <a:pPr lvl="1"/>
            <a:r>
              <a:rPr lang="en-GB" dirty="0">
                <a:latin typeface="Arial" panose="020B0604020202020204" pitchFamily="34" charset="0"/>
                <a:cs typeface="Arial" panose="020B0604020202020204" pitchFamily="34" charset="0"/>
              </a:rPr>
              <a:t>G</a:t>
            </a:r>
            <a:r>
              <a:rPr lang="en-GB" b="0" dirty="0">
                <a:effectLst/>
                <a:latin typeface="Arial" panose="020B0604020202020204" pitchFamily="34" charset="0"/>
                <a:cs typeface="Arial" panose="020B0604020202020204" pitchFamily="34" charset="0"/>
              </a:rPr>
              <a:t>rasping rectangle representation [</a:t>
            </a:r>
            <a:r>
              <a:rPr lang="en-GB" dirty="0">
                <a:latin typeface="Arial" panose="020B0604020202020204" pitchFamily="34" charset="0"/>
                <a:cs typeface="Arial" panose="020B0604020202020204" pitchFamily="34" charset="0"/>
              </a:rPr>
              <a:t>7]</a:t>
            </a:r>
            <a:endParaRPr lang="en-DE" dirty="0">
              <a:latin typeface="Arial" panose="020B0604020202020204" pitchFamily="34" charset="0"/>
              <a:cs typeface="Arial" panose="020B0604020202020204" pitchFamily="34" charset="0"/>
            </a:endParaRPr>
          </a:p>
          <a:p>
            <a:pPr marL="0" indent="0">
              <a:buNone/>
            </a:pPr>
            <a:endParaRPr lang="en-DE" dirty="0">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rgbClr val="00529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de-DE" dirty="0"/>
              <a:t>Background: Analytical Methods</a:t>
            </a:r>
            <a:endParaRPr lang="en-US" dirty="0">
              <a:latin typeface="Arial" charset="0"/>
              <a:ea typeface="ＭＳ Ｐゴシック" charset="0"/>
              <a:cs typeface="ＭＳ Ｐゴシック" charset="0"/>
            </a:endParaRPr>
          </a:p>
        </p:txBody>
      </p:sp>
      <p:pic>
        <p:nvPicPr>
          <p:cNvPr id="15" name="Picture 14">
            <a:extLst>
              <a:ext uri="{FF2B5EF4-FFF2-40B4-BE49-F238E27FC236}">
                <a16:creationId xmlns:a16="http://schemas.microsoft.com/office/drawing/2014/main" id="{A7A233A1-E7AE-5101-DE13-40D413CDE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0" y="3045092"/>
            <a:ext cx="5524500" cy="1917700"/>
          </a:xfrm>
          <a:prstGeom prst="rect">
            <a:avLst/>
          </a:prstGeom>
        </p:spPr>
      </p:pic>
      <p:sp>
        <p:nvSpPr>
          <p:cNvPr id="2" name="Slide Number Placeholder 1">
            <a:extLst>
              <a:ext uri="{FF2B5EF4-FFF2-40B4-BE49-F238E27FC236}">
                <a16:creationId xmlns:a16="http://schemas.microsoft.com/office/drawing/2014/main" id="{26BD26A9-0784-DDFA-F57D-825C02597CAE}"/>
              </a:ext>
            </a:extLst>
          </p:cNvPr>
          <p:cNvSpPr>
            <a:spLocks noGrp="1"/>
          </p:cNvSpPr>
          <p:nvPr>
            <p:ph type="sldNum" sz="quarter" idx="12"/>
          </p:nvPr>
        </p:nvSpPr>
        <p:spPr/>
        <p:txBody>
          <a:bodyPr/>
          <a:lstStyle/>
          <a:p>
            <a:fld id="{17CC94CD-1FE7-0C44-80F4-2964C2C99554}" type="slidenum">
              <a:rPr lang="en-US" noProof="0" smtClean="0"/>
              <a:pPr/>
              <a:t>7</a:t>
            </a:fld>
            <a:endParaRPr lang="en-US" noProof="0"/>
          </a:p>
        </p:txBody>
      </p:sp>
    </p:spTree>
    <p:extLst>
      <p:ext uri="{BB962C8B-B14F-4D97-AF65-F5344CB8AC3E}">
        <p14:creationId xmlns:p14="http://schemas.microsoft.com/office/powerpoint/2010/main" val="3966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8128000" cy="1184489"/>
          </a:xfrm>
        </p:spPr>
        <p:txBody>
          <a:bodyPr/>
          <a:lstStyle/>
          <a:p>
            <a:r>
              <a:rPr lang="en-DE" dirty="0">
                <a:latin typeface="Arial" panose="020B0604020202020204" pitchFamily="34" charset="0"/>
                <a:cs typeface="Arial" panose="020B0604020202020204" pitchFamily="34" charset="0"/>
              </a:rPr>
              <a:t>Force closure [8]</a:t>
            </a:r>
          </a:p>
          <a:p>
            <a:pPr lvl="1"/>
            <a:r>
              <a:rPr lang="tr-TR" dirty="0" err="1">
                <a:latin typeface="Arial" panose="020B0604020202020204" pitchFamily="34" charset="0"/>
                <a:cs typeface="Arial" panose="020B0604020202020204" pitchFamily="34" charset="0"/>
              </a:rPr>
              <a:t>Physical</a:t>
            </a:r>
            <a:r>
              <a:rPr lang="tr-TR" dirty="0">
                <a:latin typeface="Arial" panose="020B0604020202020204" pitchFamily="34" charset="0"/>
                <a:cs typeface="Arial" panose="020B0604020202020204" pitchFamily="34" charset="0"/>
              </a:rPr>
              <a:t> </a:t>
            </a:r>
            <a:r>
              <a:rPr lang="tr-TR" dirty="0" err="1">
                <a:latin typeface="Arial" panose="020B0604020202020204" pitchFamily="34" charset="0"/>
                <a:cs typeface="Arial" panose="020B0604020202020204" pitchFamily="34" charset="0"/>
              </a:rPr>
              <a:t>parameters</a:t>
            </a:r>
            <a:endParaRPr lang="tr-TR"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A complete 3D model of the object is required</a:t>
            </a:r>
            <a:endParaRPr lang="en-DE" dirty="0">
              <a:latin typeface="Arial" panose="020B0604020202020204" pitchFamily="34" charset="0"/>
              <a:cs typeface="Arial" panose="020B0604020202020204" pitchFamily="34" charset="0"/>
            </a:endParaRPr>
          </a:p>
          <a:p>
            <a:pPr lvl="1"/>
            <a:endParaRPr lang="tr-TR" dirty="0">
              <a:latin typeface="Arial" panose="020B0604020202020204" pitchFamily="34" charset="0"/>
              <a:cs typeface="Arial" panose="020B0604020202020204" pitchFamily="34" charset="0"/>
            </a:endParaRP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a:t>Abdullah Cem Özbay | Master’s Thesis | Final presentation, Munich, 13 June 2023</a:t>
            </a:r>
            <a:endParaRPr lang="en-US" dirty="0"/>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rgbClr val="00529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de-DE" dirty="0"/>
              <a:t>Background: Analytical Methods</a:t>
            </a:r>
            <a:br>
              <a:rPr lang="de-DE" dirty="0"/>
            </a:br>
            <a:endParaRPr lang="en-US" dirty="0">
              <a:latin typeface="Arial" charset="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26BD26A9-0784-DDFA-F57D-825C02597CAE}"/>
              </a:ext>
            </a:extLst>
          </p:cNvPr>
          <p:cNvSpPr>
            <a:spLocks noGrp="1"/>
          </p:cNvSpPr>
          <p:nvPr>
            <p:ph type="sldNum" sz="quarter" idx="12"/>
          </p:nvPr>
        </p:nvSpPr>
        <p:spPr/>
        <p:txBody>
          <a:bodyPr/>
          <a:lstStyle/>
          <a:p>
            <a:fld id="{17CC94CD-1FE7-0C44-80F4-2964C2C99554}" type="slidenum">
              <a:rPr lang="en-US" noProof="0" smtClean="0"/>
              <a:pPr/>
              <a:t>8</a:t>
            </a:fld>
            <a:endParaRPr lang="en-US" noProof="0"/>
          </a:p>
        </p:txBody>
      </p:sp>
      <p:pic>
        <p:nvPicPr>
          <p:cNvPr id="12" name="Picture 11">
            <a:extLst>
              <a:ext uri="{FF2B5EF4-FFF2-40B4-BE49-F238E27FC236}">
                <a16:creationId xmlns:a16="http://schemas.microsoft.com/office/drawing/2014/main" id="{F3467114-7E4F-D177-6B57-381BA7CB11E0}"/>
              </a:ext>
            </a:extLst>
          </p:cNvPr>
          <p:cNvPicPr>
            <a:picLocks noChangeAspect="1"/>
          </p:cNvPicPr>
          <p:nvPr/>
        </p:nvPicPr>
        <p:blipFill>
          <a:blip r:embed="rId3"/>
          <a:stretch>
            <a:fillRect/>
          </a:stretch>
        </p:blipFill>
        <p:spPr>
          <a:xfrm>
            <a:off x="4901725" y="3066745"/>
            <a:ext cx="3405886" cy="3208443"/>
          </a:xfrm>
          <a:prstGeom prst="rect">
            <a:avLst/>
          </a:prstGeom>
        </p:spPr>
      </p:pic>
    </p:spTree>
    <p:extLst>
      <p:ext uri="{BB962C8B-B14F-4D97-AF65-F5344CB8AC3E}">
        <p14:creationId xmlns:p14="http://schemas.microsoft.com/office/powerpoint/2010/main" val="307013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872A-D889-605B-E1AC-D60BB957776B}"/>
              </a:ext>
            </a:extLst>
          </p:cNvPr>
          <p:cNvSpPr>
            <a:spLocks noGrp="1"/>
          </p:cNvSpPr>
          <p:nvPr>
            <p:ph idx="1"/>
          </p:nvPr>
        </p:nvSpPr>
        <p:spPr>
          <a:xfrm>
            <a:off x="508000" y="1986414"/>
            <a:ext cx="3000744" cy="4035056"/>
          </a:xfrm>
        </p:spPr>
        <p:txBody>
          <a:bodyPr/>
          <a:lstStyle/>
          <a:p>
            <a:r>
              <a:rPr lang="en-DE" dirty="0">
                <a:latin typeface="Arial" panose="020B0604020202020204" pitchFamily="34" charset="0"/>
                <a:cs typeface="Arial" panose="020B0604020202020204" pitchFamily="34" charset="0"/>
              </a:rPr>
              <a:t>Local contact moment matching [9]</a:t>
            </a:r>
          </a:p>
          <a:p>
            <a:pPr lvl="1"/>
            <a:r>
              <a:rPr lang="en-GB" dirty="0">
                <a:latin typeface="Arial" panose="020B0604020202020204" pitchFamily="34" charset="0"/>
                <a:cs typeface="Arial" panose="020B0604020202020204" pitchFamily="34" charset="0"/>
              </a:rPr>
              <a:t>Zero-moment </a:t>
            </a:r>
            <a:r>
              <a:rPr lang="en-GB" dirty="0">
                <a:effectLst/>
                <a:latin typeface="Arial" panose="020B0604020202020204" pitchFamily="34" charset="0"/>
                <a:cs typeface="Arial" panose="020B0604020202020204" pitchFamily="34" charset="0"/>
              </a:rPr>
              <a:t>shift</a:t>
            </a:r>
            <a:r>
              <a:rPr lang="en-GB" dirty="0">
                <a:latin typeface="Arial" panose="020B0604020202020204" pitchFamily="34" charset="0"/>
                <a:cs typeface="Arial" panose="020B0604020202020204" pitchFamily="34" charset="0"/>
              </a:rPr>
              <a:t> </a:t>
            </a:r>
            <a:r>
              <a:rPr lang="en-DE" dirty="0">
                <a:latin typeface="Arial" panose="020B0604020202020204" pitchFamily="34" charset="0"/>
                <a:cs typeface="Arial" panose="020B0604020202020204" pitchFamily="34" charset="0"/>
              </a:rPr>
              <a:t>features</a:t>
            </a:r>
          </a:p>
          <a:p>
            <a:pPr lvl="1"/>
            <a:r>
              <a:rPr lang="en-GB" dirty="0">
                <a:latin typeface="Arial" panose="020B0604020202020204" pitchFamily="34" charset="0"/>
                <a:cs typeface="Arial" panose="020B0604020202020204" pitchFamily="34" charset="0"/>
              </a:rPr>
              <a:t>S</a:t>
            </a:r>
            <a:r>
              <a:rPr lang="en-DE" dirty="0">
                <a:latin typeface="Arial" panose="020B0604020202020204" pitchFamily="34" charset="0"/>
                <a:cs typeface="Arial" panose="020B0604020202020204" pitchFamily="34" charset="0"/>
              </a:rPr>
              <a:t>urface geometry similarities</a:t>
            </a:r>
          </a:p>
        </p:txBody>
      </p:sp>
      <p:sp>
        <p:nvSpPr>
          <p:cNvPr id="4" name="Fußzeilenplatzhalter 4">
            <a:extLst>
              <a:ext uri="{FF2B5EF4-FFF2-40B4-BE49-F238E27FC236}">
                <a16:creationId xmlns:a16="http://schemas.microsoft.com/office/drawing/2014/main" id="{E0667667-C5D3-8015-47DC-9AB468A34D09}"/>
              </a:ext>
            </a:extLst>
          </p:cNvPr>
          <p:cNvSpPr txBox="1">
            <a:spLocks/>
          </p:cNvSpPr>
          <p:nvPr/>
        </p:nvSpPr>
        <p:spPr bwMode="auto">
          <a:xfrm>
            <a:off x="1433220" y="6422672"/>
            <a:ext cx="5956407"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de-DE"/>
            </a:defPPr>
            <a:lvl1pPr algn="r" rtl="0" eaLnBrk="0" fontAlgn="base" hangingPunct="0">
              <a:spcBef>
                <a:spcPct val="0"/>
              </a:spcBef>
              <a:spcAft>
                <a:spcPct val="0"/>
              </a:spcAft>
              <a:defRPr sz="1200" b="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a:lstStyle>
          <a:p>
            <a:pPr>
              <a:defRPr/>
            </a:pPr>
            <a:r>
              <a:rPr lang="en-US" dirty="0"/>
              <a:t>Abdullah </a:t>
            </a:r>
            <a:r>
              <a:rPr lang="en-US" dirty="0" err="1"/>
              <a:t>Cem</a:t>
            </a:r>
            <a:r>
              <a:rPr lang="en-US" dirty="0"/>
              <a:t> </a:t>
            </a:r>
            <a:r>
              <a:rPr lang="en-US" dirty="0" err="1"/>
              <a:t>Özbay</a:t>
            </a:r>
            <a:r>
              <a:rPr lang="en-US" dirty="0"/>
              <a:t> | Master’s Thesis | Final presentation, Munich, 13 June 2023</a:t>
            </a:r>
          </a:p>
        </p:txBody>
      </p:sp>
      <p:grpSp>
        <p:nvGrpSpPr>
          <p:cNvPr id="5" name="Group 4">
            <a:extLst>
              <a:ext uri="{FF2B5EF4-FFF2-40B4-BE49-F238E27FC236}">
                <a16:creationId xmlns:a16="http://schemas.microsoft.com/office/drawing/2014/main" id="{DEBAF369-B113-24FE-7935-353B87CD0A07}"/>
              </a:ext>
            </a:extLst>
          </p:cNvPr>
          <p:cNvGrpSpPr/>
          <p:nvPr/>
        </p:nvGrpSpPr>
        <p:grpSpPr>
          <a:xfrm>
            <a:off x="508001" y="765544"/>
            <a:ext cx="8128000" cy="404037"/>
            <a:chOff x="414883" y="251599"/>
            <a:chExt cx="9974833" cy="295651"/>
          </a:xfrm>
        </p:grpSpPr>
        <p:grpSp>
          <p:nvGrpSpPr>
            <p:cNvPr id="6" name="Group 5">
              <a:extLst>
                <a:ext uri="{FF2B5EF4-FFF2-40B4-BE49-F238E27FC236}">
                  <a16:creationId xmlns:a16="http://schemas.microsoft.com/office/drawing/2014/main" id="{ECA39E88-A987-3C96-6DBA-FBF08EDEF724}"/>
                </a:ext>
              </a:extLst>
            </p:cNvPr>
            <p:cNvGrpSpPr/>
            <p:nvPr/>
          </p:nvGrpSpPr>
          <p:grpSpPr>
            <a:xfrm>
              <a:off x="414883" y="251599"/>
              <a:ext cx="5916945" cy="295651"/>
              <a:chOff x="1166763" y="1935994"/>
              <a:chExt cx="13106175" cy="671543"/>
            </a:xfrm>
          </p:grpSpPr>
          <p:sp>
            <p:nvSpPr>
              <p:cNvPr id="9" name="Freeform: Shape 8">
                <a:extLst>
                  <a:ext uri="{FF2B5EF4-FFF2-40B4-BE49-F238E27FC236}">
                    <a16:creationId xmlns:a16="http://schemas.microsoft.com/office/drawing/2014/main" id="{9A4EC945-2D89-2BCE-EFFA-FE6BBB536196}"/>
                  </a:ext>
                </a:extLst>
              </p:cNvPr>
              <p:cNvSpPr/>
              <p:nvPr/>
            </p:nvSpPr>
            <p:spPr>
              <a:xfrm>
                <a:off x="1166763" y="1935994"/>
                <a:ext cx="4108141"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dirty="0" err="1"/>
                  <a:t>Introduction</a:t>
                </a:r>
                <a:endParaRPr lang="de-DE" sz="1200" dirty="0"/>
              </a:p>
            </p:txBody>
          </p:sp>
          <p:sp>
            <p:nvSpPr>
              <p:cNvPr id="10" name="Freeform: Shape 9">
                <a:extLst>
                  <a:ext uri="{FF2B5EF4-FFF2-40B4-BE49-F238E27FC236}">
                    <a16:creationId xmlns:a16="http://schemas.microsoft.com/office/drawing/2014/main" id="{71158259-6CC7-1185-BB98-11B6AAD9F998}"/>
                  </a:ext>
                </a:extLst>
              </p:cNvPr>
              <p:cNvSpPr/>
              <p:nvPr/>
            </p:nvSpPr>
            <p:spPr>
              <a:xfrm>
                <a:off x="5689195" y="1935996"/>
                <a:ext cx="4084726" cy="657077"/>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rgbClr val="00529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a:t>Background and Motivation</a:t>
                </a:r>
              </a:p>
            </p:txBody>
          </p:sp>
          <p:sp>
            <p:nvSpPr>
              <p:cNvPr id="11" name="Freeform: Shape 10">
                <a:extLst>
                  <a:ext uri="{FF2B5EF4-FFF2-40B4-BE49-F238E27FC236}">
                    <a16:creationId xmlns:a16="http://schemas.microsoft.com/office/drawing/2014/main" id="{1FFB0280-0EB6-9D60-6C37-6216245B9824}"/>
                  </a:ext>
                </a:extLst>
              </p:cNvPr>
              <p:cNvSpPr/>
              <p:nvPr/>
            </p:nvSpPr>
            <p:spPr>
              <a:xfrm>
                <a:off x="10188212" y="1950458"/>
                <a:ext cx="4084726" cy="657079"/>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Methodology</a:t>
                </a:r>
                <a:endParaRPr lang="de-DE" sz="1200" kern="1200" dirty="0"/>
              </a:p>
            </p:txBody>
          </p:sp>
        </p:grpSp>
        <p:sp>
          <p:nvSpPr>
            <p:cNvPr id="7" name="Freeform: Shape 4">
              <a:extLst>
                <a:ext uri="{FF2B5EF4-FFF2-40B4-BE49-F238E27FC236}">
                  <a16:creationId xmlns:a16="http://schemas.microsoft.com/office/drawing/2014/main" id="{B30F7100-C348-D8AF-3C3E-0EDE65252C86}"/>
                </a:ext>
              </a:extLst>
            </p:cNvPr>
            <p:cNvSpPr/>
            <p:nvPr/>
          </p:nvSpPr>
          <p:spPr bwMode="auto">
            <a:xfrm>
              <a:off x="6516672"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Results</a:t>
              </a:r>
              <a:endParaRPr lang="de-DE" sz="1200" kern="1200" dirty="0"/>
            </a:p>
          </p:txBody>
        </p:sp>
        <p:sp>
          <p:nvSpPr>
            <p:cNvPr id="8" name="Freeform: Shape 6">
              <a:extLst>
                <a:ext uri="{FF2B5EF4-FFF2-40B4-BE49-F238E27FC236}">
                  <a16:creationId xmlns:a16="http://schemas.microsoft.com/office/drawing/2014/main" id="{69D2E48C-6682-A0E3-C285-48C069B01AF2}"/>
                </a:ext>
              </a:extLst>
            </p:cNvPr>
            <p:cNvSpPr/>
            <p:nvPr/>
          </p:nvSpPr>
          <p:spPr bwMode="auto">
            <a:xfrm>
              <a:off x="8545616" y="257968"/>
              <a:ext cx="1844100" cy="289282"/>
            </a:xfrm>
            <a:custGeom>
              <a:avLst/>
              <a:gdLst>
                <a:gd name="connsiteX0" fmla="*/ 0 w 4929237"/>
                <a:gd name="connsiteY0" fmla="*/ 0 h 657077"/>
                <a:gd name="connsiteX1" fmla="*/ 4929237 w 4929237"/>
                <a:gd name="connsiteY1" fmla="*/ 0 h 657077"/>
                <a:gd name="connsiteX2" fmla="*/ 4929237 w 4929237"/>
                <a:gd name="connsiteY2" fmla="*/ 657077 h 657077"/>
                <a:gd name="connsiteX3" fmla="*/ 0 w 4929237"/>
                <a:gd name="connsiteY3" fmla="*/ 657077 h 657077"/>
                <a:gd name="connsiteX4" fmla="*/ 0 w 4929237"/>
                <a:gd name="connsiteY4" fmla="*/ 0 h 65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237" h="657077">
                  <a:moveTo>
                    <a:pt x="0" y="0"/>
                  </a:moveTo>
                  <a:lnTo>
                    <a:pt x="4929237" y="0"/>
                  </a:lnTo>
                  <a:lnTo>
                    <a:pt x="4929237" y="657077"/>
                  </a:lnTo>
                  <a:lnTo>
                    <a:pt x="0" y="657077"/>
                  </a:lnTo>
                  <a:lnTo>
                    <a:pt x="0" y="0"/>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200" kern="1200" dirty="0" err="1"/>
                <a:t>Conclusion</a:t>
              </a:r>
              <a:r>
                <a:rPr lang="de-DE" sz="1200" kern="1200" dirty="0"/>
                <a:t> </a:t>
              </a:r>
              <a:r>
                <a:rPr lang="de-DE" sz="1200" dirty="0"/>
                <a:t>and </a:t>
              </a:r>
              <a:r>
                <a:rPr lang="de-DE" sz="1200" kern="1200" dirty="0"/>
                <a:t>Future work</a:t>
              </a:r>
            </a:p>
          </p:txBody>
        </p:sp>
      </p:grpSp>
      <p:sp>
        <p:nvSpPr>
          <p:cNvPr id="13" name="Rectangle 2">
            <a:extLst>
              <a:ext uri="{FF2B5EF4-FFF2-40B4-BE49-F238E27FC236}">
                <a16:creationId xmlns:a16="http://schemas.microsoft.com/office/drawing/2014/main" id="{1FA6B752-45AE-A9DA-2BC9-9FCA17C56428}"/>
              </a:ext>
            </a:extLst>
          </p:cNvPr>
          <p:cNvSpPr>
            <a:spLocks noGrp="1" noChangeArrowheads="1"/>
          </p:cNvSpPr>
          <p:nvPr>
            <p:ph type="title"/>
          </p:nvPr>
        </p:nvSpPr>
        <p:spPr>
          <a:xfrm>
            <a:off x="508000" y="1277697"/>
            <a:ext cx="8128000" cy="601538"/>
          </a:xfrm>
        </p:spPr>
        <p:txBody>
          <a:bodyPr/>
          <a:lstStyle/>
          <a:p>
            <a:pPr eaLnBrk="1" hangingPunct="1"/>
            <a:r>
              <a:rPr lang="de-DE" dirty="0"/>
              <a:t>Background: Analytical Methods</a:t>
            </a:r>
            <a:endParaRPr lang="en-US" dirty="0">
              <a:latin typeface="Arial" charset="0"/>
              <a:ea typeface="ＭＳ Ｐゴシック" charset="0"/>
              <a:cs typeface="ＭＳ Ｐゴシック" charset="0"/>
            </a:endParaRPr>
          </a:p>
        </p:txBody>
      </p:sp>
      <p:pic>
        <p:nvPicPr>
          <p:cNvPr id="2" name="Picture 1">
            <a:extLst>
              <a:ext uri="{FF2B5EF4-FFF2-40B4-BE49-F238E27FC236}">
                <a16:creationId xmlns:a16="http://schemas.microsoft.com/office/drawing/2014/main" id="{41726A60-BC6E-A1EC-4DD5-2A3763FA3364}"/>
              </a:ext>
            </a:extLst>
          </p:cNvPr>
          <p:cNvPicPr>
            <a:picLocks noChangeAspect="1"/>
          </p:cNvPicPr>
          <p:nvPr/>
        </p:nvPicPr>
        <p:blipFill>
          <a:blip r:embed="rId3"/>
          <a:stretch>
            <a:fillRect/>
          </a:stretch>
        </p:blipFill>
        <p:spPr>
          <a:xfrm>
            <a:off x="3418617" y="1932822"/>
            <a:ext cx="5625528" cy="4159633"/>
          </a:xfrm>
          <a:prstGeom prst="rect">
            <a:avLst/>
          </a:prstGeom>
        </p:spPr>
      </p:pic>
      <p:sp>
        <p:nvSpPr>
          <p:cNvPr id="12" name="Slide Number Placeholder 11">
            <a:extLst>
              <a:ext uri="{FF2B5EF4-FFF2-40B4-BE49-F238E27FC236}">
                <a16:creationId xmlns:a16="http://schemas.microsoft.com/office/drawing/2014/main" id="{447C0E5B-23C0-E6E1-FF57-470543CCB849}"/>
              </a:ext>
            </a:extLst>
          </p:cNvPr>
          <p:cNvSpPr>
            <a:spLocks noGrp="1"/>
          </p:cNvSpPr>
          <p:nvPr>
            <p:ph type="sldNum" sz="quarter" idx="12"/>
          </p:nvPr>
        </p:nvSpPr>
        <p:spPr/>
        <p:txBody>
          <a:bodyPr/>
          <a:lstStyle/>
          <a:p>
            <a:fld id="{17CC94CD-1FE7-0C44-80F4-2964C2C99554}" type="slidenum">
              <a:rPr lang="en-US" noProof="0" smtClean="0"/>
              <a:pPr/>
              <a:t>9</a:t>
            </a:fld>
            <a:endParaRPr lang="en-US" noProof="0"/>
          </a:p>
        </p:txBody>
      </p:sp>
      <p:sp>
        <p:nvSpPr>
          <p:cNvPr id="15" name="Oval 14">
            <a:extLst>
              <a:ext uri="{FF2B5EF4-FFF2-40B4-BE49-F238E27FC236}">
                <a16:creationId xmlns:a16="http://schemas.microsoft.com/office/drawing/2014/main" id="{C8B484A9-9263-D953-58B0-0BB980F9753C}"/>
              </a:ext>
            </a:extLst>
          </p:cNvPr>
          <p:cNvSpPr/>
          <p:nvPr/>
        </p:nvSpPr>
        <p:spPr bwMode="auto">
          <a:xfrm>
            <a:off x="3826762" y="2280437"/>
            <a:ext cx="444844" cy="494270"/>
          </a:xfrm>
          <a:prstGeom prst="ellipse">
            <a:avLst/>
          </a:prstGeom>
          <a:solidFill>
            <a:srgbClr val="FF0000">
              <a:alpha val="65966"/>
            </a:srgbClr>
          </a:solidFill>
          <a:ln w="9525" cap="flat" cmpd="sng" algn="ctr">
            <a:solidFill>
              <a:schemeClr val="tx1">
                <a:alpha val="21703"/>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57446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TUM_Vorlage_hellblau">
  <a:themeElements>
    <a:clrScheme name="Leere Präsentation 1">
      <a:dk1>
        <a:srgbClr val="000000"/>
      </a:dk1>
      <a:lt1>
        <a:srgbClr val="FFFFFF"/>
      </a:lt1>
      <a:dk2>
        <a:srgbClr val="0065BD"/>
      </a:dk2>
      <a:lt2>
        <a:srgbClr val="005293"/>
      </a:lt2>
      <a:accent1>
        <a:srgbClr val="A2AD00"/>
      </a:accent1>
      <a:accent2>
        <a:srgbClr val="E37222"/>
      </a:accent2>
      <a:accent3>
        <a:srgbClr val="AAB8DB"/>
      </a:accent3>
      <a:accent4>
        <a:srgbClr val="DADADA"/>
      </a:accent4>
      <a:accent5>
        <a:srgbClr val="CED3AA"/>
      </a:accent5>
      <a:accent6>
        <a:srgbClr val="CE671E"/>
      </a:accent6>
      <a:hlink>
        <a:srgbClr val="DAD7CB"/>
      </a:hlink>
      <a:folHlink>
        <a:srgbClr val="9C9D9F"/>
      </a:folHlink>
    </a:clrScheme>
    <a:fontScheme name="Leere Präsentati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ere Präsentation 1">
        <a:dk1>
          <a:srgbClr val="000000"/>
        </a:dk1>
        <a:lt1>
          <a:srgbClr val="FFFFFF"/>
        </a:lt1>
        <a:dk2>
          <a:srgbClr val="0065BD"/>
        </a:dk2>
        <a:lt2>
          <a:srgbClr val="005293"/>
        </a:lt2>
        <a:accent1>
          <a:srgbClr val="A2AD00"/>
        </a:accent1>
        <a:accent2>
          <a:srgbClr val="E37222"/>
        </a:accent2>
        <a:accent3>
          <a:srgbClr val="AAB8DB"/>
        </a:accent3>
        <a:accent4>
          <a:srgbClr val="DADADA"/>
        </a:accent4>
        <a:accent5>
          <a:srgbClr val="CED3AA"/>
        </a:accent5>
        <a:accent6>
          <a:srgbClr val="CE671E"/>
        </a:accent6>
        <a:hlink>
          <a:srgbClr val="DAD7CB"/>
        </a:hlink>
        <a:folHlink>
          <a:srgbClr val="9C9D9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7606</TotalTime>
  <Words>6127</Words>
  <Application>Microsoft Macintosh PowerPoint</Application>
  <PresentationFormat>On-screen Show (4:3)</PresentationFormat>
  <Paragraphs>759</Paragraphs>
  <Slides>43</Slides>
  <Notes>42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-apple-system</vt:lpstr>
      <vt:lpstr>Arial</vt:lpstr>
      <vt:lpstr>ArialMT</vt:lpstr>
      <vt:lpstr>Calibri</vt:lpstr>
      <vt:lpstr>CMR12</vt:lpstr>
      <vt:lpstr>CMSY10</vt:lpstr>
      <vt:lpstr>Lato</vt:lpstr>
      <vt:lpstr>Lucida Grande</vt:lpstr>
      <vt:lpstr>Menlo</vt:lpstr>
      <vt:lpstr>NimbusRomNo9L</vt:lpstr>
      <vt:lpstr>Söhne</vt:lpstr>
      <vt:lpstr>Wingdings</vt:lpstr>
      <vt:lpstr>TUM_Vorlage_hellblau</vt:lpstr>
      <vt:lpstr>Analytical 6-DOF Robotic Grasp Estimation Based on Surface Normals  </vt:lpstr>
      <vt:lpstr>Agenda</vt:lpstr>
      <vt:lpstr>Introduction</vt:lpstr>
      <vt:lpstr>Introduction</vt:lpstr>
      <vt:lpstr>Introduction</vt:lpstr>
      <vt:lpstr>Background: Data-Driven Methods</vt:lpstr>
      <vt:lpstr>Background: Analytical Methods</vt:lpstr>
      <vt:lpstr>Background: Analytical Methods </vt:lpstr>
      <vt:lpstr>Background: Analytical Methods</vt:lpstr>
      <vt:lpstr>Background: Analytical Methods</vt:lpstr>
      <vt:lpstr>Motivation</vt:lpstr>
      <vt:lpstr>Problem Formulation  </vt:lpstr>
      <vt:lpstr>The Pipeline Overview  </vt:lpstr>
      <vt:lpstr>Scene Capturing and Point Cloud Creation </vt:lpstr>
      <vt:lpstr>Point Cloud Pre-processing  </vt:lpstr>
      <vt:lpstr>Point Cloud Pre-processing </vt:lpstr>
      <vt:lpstr>Surface Normal Estimation  </vt:lpstr>
      <vt:lpstr>Define Gripper  </vt:lpstr>
      <vt:lpstr>Grasp Pose Sampling </vt:lpstr>
      <vt:lpstr>Grasp Pose Sampling </vt:lpstr>
      <vt:lpstr>Grasp Pose Sampling </vt:lpstr>
      <vt:lpstr>Grasp Pose Sampling </vt:lpstr>
      <vt:lpstr>Grasp Score </vt:lpstr>
      <vt:lpstr>Grasp Score </vt:lpstr>
      <vt:lpstr>Grasp Score </vt:lpstr>
      <vt:lpstr>Grasp Score </vt:lpstr>
      <vt:lpstr>Eliminating Grasp Poses on Edges </vt:lpstr>
      <vt:lpstr>Experimental Setup  </vt:lpstr>
      <vt:lpstr>Grasping Individual Objects </vt:lpstr>
      <vt:lpstr>Grasping Individual Objects </vt:lpstr>
      <vt:lpstr>PowerPoint Presentation</vt:lpstr>
      <vt:lpstr>PowerPoint Presentation</vt:lpstr>
      <vt:lpstr>Evaluation on Reconstructed Point Cloud </vt:lpstr>
      <vt:lpstr>Grasping Individual Objects </vt:lpstr>
      <vt:lpstr>Grasping Individual Objects </vt:lpstr>
      <vt:lpstr>Grasping Individual Objects </vt:lpstr>
      <vt:lpstr>PowerPoint Presentation</vt:lpstr>
      <vt:lpstr>Discussion  </vt:lpstr>
      <vt:lpstr>Discussion  </vt:lpstr>
      <vt:lpstr>Conclusion</vt:lpstr>
      <vt:lpstr>Future Work</vt:lpstr>
      <vt:lpstr>PowerPoint Presentation</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support</dc:creator>
  <cp:lastModifiedBy>Özbay, Abdullah Cem</cp:lastModifiedBy>
  <cp:revision>185</cp:revision>
  <dcterms:created xsi:type="dcterms:W3CDTF">2009-06-05T15:14:26Z</dcterms:created>
  <dcterms:modified xsi:type="dcterms:W3CDTF">2023-07-13T10:59:21Z</dcterms:modified>
</cp:coreProperties>
</file>